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p:regular r:id="rId41"/>
      <p:bold r:id="rId42"/>
      <p:italic r:id="rId43"/>
      <p:boldItalic r:id="rId44"/>
    </p:embeddedFont>
    <p:embeddedFont>
      <p:font typeface="Fira Sans ExtraBold"/>
      <p:bold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7.xml"/><Relationship Id="rId44" Type="http://schemas.openxmlformats.org/officeDocument/2006/relationships/font" Target="fonts/Roboto-boldItalic.fntdata"/><Relationship Id="rId21" Type="http://schemas.openxmlformats.org/officeDocument/2006/relationships/slide" Target="slides/slide16.xml"/><Relationship Id="rId43" Type="http://schemas.openxmlformats.org/officeDocument/2006/relationships/font" Target="fonts/Roboto-italic.fntdata"/><Relationship Id="rId24" Type="http://schemas.openxmlformats.org/officeDocument/2006/relationships/slide" Target="slides/slide19.xml"/><Relationship Id="rId46" Type="http://schemas.openxmlformats.org/officeDocument/2006/relationships/font" Target="fonts/FiraSansExtraBold-boldItalic.fntdata"/><Relationship Id="rId23" Type="http://schemas.openxmlformats.org/officeDocument/2006/relationships/slide" Target="slides/slide18.xml"/><Relationship Id="rId45" Type="http://schemas.openxmlformats.org/officeDocument/2006/relationships/font" Target="fonts/FiraSansExtra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wikipedia.org/w/index.php?title=%C4%B0zd%C3%BC%C5%9F%C3%BCm&amp;action=edit&amp;redlink=1" TargetMode="External"/><Relationship Id="rId3" Type="http://schemas.openxmlformats.org/officeDocument/2006/relationships/hyperlink" Target="https://tr.wikipedia.org/wiki/Varyans" TargetMode="External"/><Relationship Id="rId4" Type="http://schemas.openxmlformats.org/officeDocument/2006/relationships/hyperlink" Target="https://tr.wikipedia.org/wiki/Vekt%C3%B6r_uzay%C4%B1" TargetMode="External"/><Relationship Id="rId5" Type="http://schemas.openxmlformats.org/officeDocument/2006/relationships/hyperlink" Target="https://tr.wikipedia.org/wiki/Varyan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wikipedia.org/wiki/Standart_normal_da%C4%9F%C4%B1l%C4%B1m" TargetMode="External"/><Relationship Id="rId3" Type="http://schemas.openxmlformats.org/officeDocument/2006/relationships/hyperlink" Target="https://tr.wikipedia.org/wiki/Ortalama" TargetMode="External"/><Relationship Id="rId4" Type="http://schemas.openxmlformats.org/officeDocument/2006/relationships/hyperlink" Target="https://tr.wikipedia.org/wiki/Varyan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e49ba867b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e49ba867b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e7b3786f13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e7b3786f13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Görselleştirme ve Boyut Azaltma</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
              <a:t>Boyut azaltma, veri işleme için ortak bir adımdır. Bu işlem, özellik mühendisliği veya veri görselleştirme için kullanışlıdır. Bir veri kümesindeki çok fazla özellik, daha sonra veri görselleştirmesini ve analizini karmaşıklaştırabilir. Bu nedenle, bu sorunun üstesinden gelmek için boyutsallık azaltma gereklidir.</a:t>
            </a:r>
            <a:endParaRPr/>
          </a:p>
          <a:p>
            <a:pPr indent="0" lvl="0" marL="0" rtl="0" algn="l">
              <a:spcBef>
                <a:spcPts val="0"/>
              </a:spcBef>
              <a:spcAft>
                <a:spcPts val="0"/>
              </a:spcAft>
              <a:buClr>
                <a:schemeClr val="dk1"/>
              </a:buClr>
              <a:buSzPts val="1100"/>
              <a:buFont typeface="Arial"/>
              <a:buNone/>
            </a:pPr>
            <a:r>
              <a:rPr lang="tr"/>
              <a:t>Boyut azaltma, </a:t>
            </a:r>
            <a:r>
              <a:rPr lang="tr">
                <a:highlight>
                  <a:srgbClr val="FFAB40"/>
                </a:highlight>
              </a:rPr>
              <a:t>mevcut özellikleri otomatik olarak azaltmaz.</a:t>
            </a:r>
            <a:r>
              <a:rPr lang="tr"/>
              <a:t> Bu yöntem</a:t>
            </a:r>
            <a:r>
              <a:rPr lang="tr">
                <a:highlight>
                  <a:srgbClr val="FFAB40"/>
                </a:highlight>
              </a:rPr>
              <a:t> ilk önce bir veri kümesindeki tüm özellikleri kullandığımız algoritmaya göre birkaç bileşene özetleyecektir.</a:t>
            </a:r>
            <a:r>
              <a:rPr lang="tr"/>
              <a:t> Boyut indirgemede iki farklı yöntem vardır: Doğrusal (Temel Bileşen Analizi) veya Doğrusal Olmayan (Manifold Öğrenme).</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7b3786f13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7b3786f13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rPr lang="tr">
                <a:solidFill>
                  <a:srgbClr val="292929"/>
                </a:solidFill>
                <a:highlight>
                  <a:srgbClr val="FFFFFF"/>
                </a:highlight>
              </a:rPr>
              <a:t>Boyut azalmasıyla bazı özelliklerin kaybedileceği kesindir; fakat amaçlanan, </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rPr lang="tr">
                <a:solidFill>
                  <a:srgbClr val="292929"/>
                </a:solidFill>
                <a:highlight>
                  <a:srgbClr val="FFFFFF"/>
                </a:highlight>
              </a:rPr>
              <a:t>bu kaybolan özelliklerin popülasyon hakkında çok az bilgi içeriyor olmasıdır.</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rPr lang="tr">
                <a:solidFill>
                  <a:srgbClr val="292929"/>
                </a:solidFill>
                <a:highlight>
                  <a:srgbClr val="FFFFFF"/>
                </a:highlight>
              </a:rPr>
              <a:t>Bu yöntem, yüksek korelasyonlu değişkenleri bir araya getirerek, </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rPr lang="tr">
                <a:solidFill>
                  <a:srgbClr val="292929"/>
                </a:solidFill>
                <a:highlight>
                  <a:srgbClr val="FFFFFF"/>
                </a:highlight>
              </a:rPr>
              <a:t>verilerdeki en çok varyasyonu oluşturan </a:t>
            </a:r>
            <a:r>
              <a:rPr lang="tr">
                <a:solidFill>
                  <a:srgbClr val="292929"/>
                </a:solidFill>
                <a:highlight>
                  <a:schemeClr val="accent4"/>
                </a:highlight>
              </a:rPr>
              <a:t>“temel bileşenler”</a:t>
            </a:r>
            <a:r>
              <a:rPr lang="tr">
                <a:solidFill>
                  <a:srgbClr val="292929"/>
                </a:solidFill>
                <a:highlight>
                  <a:srgbClr val="FFFFFF"/>
                </a:highlight>
              </a:rPr>
              <a:t> olarak adlandırılan daha az sayıda yapay değişken kümesi oluşturur.</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rPr lang="tr">
                <a:solidFill>
                  <a:srgbClr val="292929"/>
                </a:solidFill>
                <a:highlight>
                  <a:srgbClr val="FFFFFF"/>
                </a:highlight>
              </a:rPr>
              <a:t>PCA verideki gerekli bilgileri ortaya çıkarmada oldukça etkili bir yöntemdir. </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rPr lang="tr">
                <a:solidFill>
                  <a:schemeClr val="dk1"/>
                </a:solidFill>
              </a:rPr>
              <a:t>PCA’in arkasında yatan temel mantık çok boyutlu bir veriyi, verideki temel özellikleri yakalayarak daha az sayıda değişkenle göstermektir.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orjinal x-y boyutlarını döndür, </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orjinal x-y boyutları yerine yeni boyut elde edecek ve </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bu boyutların iz düşümlerinden yola çıkarak efektik bir analiz elde edecek </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sahip olunan verinin özniteliklerinin çıkartılmasından geliyor.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çok eski bir yöntem, temel veri madenciliği yöntemlerinden biri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aslında bir boyut değiştirme yöntemi, boyutu döndürme, boyutun eğimini değiştirme,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7b3786f13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7b3786f13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292929"/>
              </a:solidFill>
              <a:highlight>
                <a:srgbClr val="FFFFFF"/>
              </a:highlight>
            </a:endParaRPr>
          </a:p>
          <a:p>
            <a:pPr indent="0" lvl="0" marL="0" rtl="0" algn="l">
              <a:spcBef>
                <a:spcPts val="0"/>
              </a:spcBef>
              <a:spcAft>
                <a:spcPts val="0"/>
              </a:spcAft>
              <a:buNone/>
            </a:pPr>
            <a:r>
              <a:t/>
            </a:r>
            <a:endParaRPr sz="1000">
              <a:solidFill>
                <a:srgbClr val="292929"/>
              </a:solidFill>
              <a:highlight>
                <a:srgbClr val="FFFFFF"/>
              </a:highlight>
            </a:endParaRPr>
          </a:p>
          <a:p>
            <a:pPr indent="0" lvl="0" marL="0" rtl="0" algn="l">
              <a:spcBef>
                <a:spcPts val="0"/>
              </a:spcBef>
              <a:spcAft>
                <a:spcPts val="0"/>
              </a:spcAft>
              <a:buNone/>
            </a:pPr>
            <a:r>
              <a:t/>
            </a:r>
            <a:endParaRPr sz="1000">
              <a:solidFill>
                <a:srgbClr val="292929"/>
              </a:solidFill>
              <a:highlight>
                <a:srgbClr val="FFFFFF"/>
              </a:highlight>
            </a:endParaRPr>
          </a:p>
          <a:p>
            <a:pPr indent="0" lvl="0" marL="0" rtl="0" algn="l">
              <a:spcBef>
                <a:spcPts val="0"/>
              </a:spcBef>
              <a:spcAft>
                <a:spcPts val="0"/>
              </a:spcAft>
              <a:buNone/>
            </a:pPr>
            <a:r>
              <a:rPr b="1" lang="tr" sz="1050">
                <a:solidFill>
                  <a:srgbClr val="202122"/>
                </a:solidFill>
                <a:highlight>
                  <a:srgbClr val="FFFFFF"/>
                </a:highlight>
              </a:rPr>
              <a:t>Temel Bileşen analizi</a:t>
            </a:r>
            <a:r>
              <a:rPr lang="tr" sz="1050">
                <a:solidFill>
                  <a:srgbClr val="202122"/>
                </a:solidFill>
                <a:highlight>
                  <a:srgbClr val="FFFFFF"/>
                </a:highlight>
              </a:rPr>
              <a:t> (</a:t>
            </a:r>
            <a:r>
              <a:rPr b="1" lang="tr" sz="1050">
                <a:solidFill>
                  <a:srgbClr val="202122"/>
                </a:solidFill>
                <a:highlight>
                  <a:srgbClr val="FFFFFF"/>
                </a:highlight>
              </a:rPr>
              <a:t>TBA</a:t>
            </a:r>
            <a:r>
              <a:rPr lang="tr" sz="1050">
                <a:solidFill>
                  <a:srgbClr val="202122"/>
                </a:solidFill>
                <a:highlight>
                  <a:srgbClr val="FFFFFF"/>
                </a:highlight>
              </a:rPr>
              <a:t>), çok boyutlu uzaydaki bir verinin daha düşük boyutlu bir uzaya </a:t>
            </a:r>
            <a:r>
              <a:rPr lang="tr" sz="1050">
                <a:solidFill>
                  <a:srgbClr val="DD3333"/>
                </a:solidFill>
                <a:highlight>
                  <a:srgbClr val="FFFFFF"/>
                </a:highlight>
                <a:uFill>
                  <a:noFill/>
                </a:uFill>
                <a:hlinkClick r:id="rId2">
                  <a:extLst>
                    <a:ext uri="{A12FA001-AC4F-418D-AE19-62706E023703}">
                      <ahyp:hlinkClr val="tx"/>
                    </a:ext>
                  </a:extLst>
                </a:hlinkClick>
              </a:rPr>
              <a:t>izdüşümünü</a:t>
            </a:r>
            <a:r>
              <a:rPr lang="tr" sz="1050">
                <a:solidFill>
                  <a:srgbClr val="202122"/>
                </a:solidFill>
                <a:highlight>
                  <a:srgbClr val="FFFFFF"/>
                </a:highlight>
              </a:rPr>
              <a:t>, </a:t>
            </a:r>
            <a:r>
              <a:rPr lang="tr" sz="1050">
                <a:solidFill>
                  <a:srgbClr val="0645AD"/>
                </a:solidFill>
                <a:highlight>
                  <a:srgbClr val="FFFFFF"/>
                </a:highlight>
                <a:uFill>
                  <a:noFill/>
                </a:uFill>
                <a:hlinkClick r:id="rId3">
                  <a:extLst>
                    <a:ext uri="{A12FA001-AC4F-418D-AE19-62706E023703}">
                      <ahyp:hlinkClr val="tx"/>
                    </a:ext>
                  </a:extLst>
                </a:hlinkClick>
              </a:rPr>
              <a:t>varyansı</a:t>
            </a:r>
            <a:r>
              <a:rPr lang="tr" sz="1050">
                <a:solidFill>
                  <a:srgbClr val="202122"/>
                </a:solidFill>
                <a:highlight>
                  <a:srgbClr val="FFFFFF"/>
                </a:highlight>
              </a:rPr>
              <a:t> maksimize edecek şekilde bulma yöntemidir.</a:t>
            </a:r>
            <a:endParaRPr baseline="30000" sz="1400">
              <a:solidFill>
                <a:srgbClr val="202122"/>
              </a:solidFill>
              <a:highlight>
                <a:srgbClr val="FFFFFF"/>
              </a:highlight>
            </a:endParaRPr>
          </a:p>
          <a:p>
            <a:pPr indent="0" lvl="0" marL="0" rtl="0" algn="l">
              <a:spcBef>
                <a:spcPts val="0"/>
              </a:spcBef>
              <a:spcAft>
                <a:spcPts val="0"/>
              </a:spcAft>
              <a:buNone/>
            </a:pPr>
            <a:r>
              <a:rPr lang="tr" sz="1050">
                <a:solidFill>
                  <a:srgbClr val="0645AD"/>
                </a:solidFill>
                <a:highlight>
                  <a:srgbClr val="FFFFFF"/>
                </a:highlight>
                <a:uFill>
                  <a:noFill/>
                </a:uFill>
                <a:hlinkClick r:id="rId4">
                  <a:extLst>
                    <a:ext uri="{A12FA001-AC4F-418D-AE19-62706E023703}">
                      <ahyp:hlinkClr val="tx"/>
                    </a:ext>
                  </a:extLst>
                </a:hlinkClick>
              </a:rPr>
              <a:t>Uzayda</a:t>
            </a:r>
            <a:r>
              <a:rPr lang="tr" sz="1050">
                <a:solidFill>
                  <a:srgbClr val="202122"/>
                </a:solidFill>
                <a:highlight>
                  <a:srgbClr val="FFFFFF"/>
                </a:highlight>
              </a:rPr>
              <a:t> bir noktalar kümesi için, </a:t>
            </a:r>
            <a:r>
              <a:rPr lang="tr" sz="1050">
                <a:solidFill>
                  <a:srgbClr val="202122"/>
                </a:solidFill>
                <a:highlight>
                  <a:srgbClr val="FFAB40"/>
                </a:highlight>
              </a:rPr>
              <a:t>tüm noktalara ortalama uzaklığı en az olan "en uygun doğru" seçilir. </a:t>
            </a:r>
            <a:endParaRPr sz="1050">
              <a:solidFill>
                <a:srgbClr val="202122"/>
              </a:solidFill>
              <a:highlight>
                <a:srgbClr val="FFAB40"/>
              </a:highlight>
            </a:endParaRPr>
          </a:p>
          <a:p>
            <a:pPr indent="0" lvl="0" marL="0" rtl="0" algn="l">
              <a:spcBef>
                <a:spcPts val="0"/>
              </a:spcBef>
              <a:spcAft>
                <a:spcPts val="0"/>
              </a:spcAft>
              <a:buNone/>
            </a:pPr>
            <a:r>
              <a:rPr lang="tr" sz="1050">
                <a:solidFill>
                  <a:srgbClr val="202122"/>
                </a:solidFill>
                <a:highlight>
                  <a:srgbClr val="FFFFFF"/>
                </a:highlight>
              </a:rPr>
              <a:t>Daha sonra bu doğruya dik olanlar arasından yine en uygun doğru seçilerek, bu adımlar, yeni bir boyutun </a:t>
            </a:r>
            <a:r>
              <a:rPr lang="tr" sz="1050">
                <a:solidFill>
                  <a:srgbClr val="0645AD"/>
                </a:solidFill>
                <a:highlight>
                  <a:srgbClr val="FFFFFF"/>
                </a:highlight>
                <a:uFill>
                  <a:noFill/>
                </a:uFill>
                <a:hlinkClick r:id="rId5">
                  <a:extLst>
                    <a:ext uri="{A12FA001-AC4F-418D-AE19-62706E023703}">
                      <ahyp:hlinkClr val="tx"/>
                    </a:ext>
                  </a:extLst>
                </a:hlinkClick>
              </a:rPr>
              <a:t>varyansı</a:t>
            </a:r>
            <a:r>
              <a:rPr lang="tr" sz="1050">
                <a:solidFill>
                  <a:srgbClr val="202122"/>
                </a:solidFill>
                <a:highlight>
                  <a:srgbClr val="FFFFFF"/>
                </a:highlight>
              </a:rPr>
              <a:t> belirli bir eşiğin altına inene kadar tekrarlanır.</a:t>
            </a:r>
            <a:endParaRPr baseline="30000" sz="1400">
              <a:solidFill>
                <a:srgbClr val="202122"/>
              </a:solidFill>
              <a:highlight>
                <a:srgbClr val="FFFFFF"/>
              </a:highlight>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orjinal x-y boyutlarını döndür, orjinal x-y boyutları yerine yeni boyut elde edecek ve bu boyutların iz düşümlerinden yola çıkarak efektik bir analiz elde edecek </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sahip olunan verinin özniteliklerinin çıkartılmasından geliyor.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çok eski bir yöntem, temel veri madenciliği yöntemlerinden biri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aslında bir boyut değiştirme yöntemi, boyutu döndürme, boyutun eğimini değiştirme, </a:t>
            </a:r>
            <a:endParaRPr>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tr" sz="1000">
                <a:solidFill>
                  <a:schemeClr val="dk1"/>
                </a:solidFill>
                <a:highlight>
                  <a:schemeClr val="accent4"/>
                </a:highlight>
              </a:rPr>
              <a:t>Adım 1: Veri kümesini standartlaştırın.</a:t>
            </a:r>
            <a:endParaRPr sz="1000">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rPr lang="tr" sz="1000">
                <a:solidFill>
                  <a:schemeClr val="dk1"/>
                </a:solidFill>
              </a:rPr>
              <a:t>Mesela elimizdeki 0-5 arasında input değeri bulunan 5 eleman var, ortalaması 0, starndart sapması 1 olan bir formule sokarsak hepsi scale edilmiş olur, veriye göre çeşitli formuller kullanabiliriz. </a:t>
            </a:r>
            <a:endParaRPr sz="1000">
              <a:solidFill>
                <a:schemeClr val="dk1"/>
              </a:solidFill>
            </a:endParaRPr>
          </a:p>
          <a:p>
            <a:pPr indent="0" lvl="0" marL="0" rtl="0" algn="l">
              <a:spcBef>
                <a:spcPts val="0"/>
              </a:spcBef>
              <a:spcAft>
                <a:spcPts val="0"/>
              </a:spcAft>
              <a:buClr>
                <a:schemeClr val="dk1"/>
              </a:buClr>
              <a:buSzPts val="1100"/>
              <a:buFont typeface="Arial"/>
              <a:buNone/>
            </a:pPr>
            <a:r>
              <a:rPr lang="tr" sz="900">
                <a:solidFill>
                  <a:schemeClr val="dk1"/>
                </a:solidFill>
                <a:highlight>
                  <a:srgbClr val="FFFFFF"/>
                </a:highlight>
                <a:latin typeface="Courier New"/>
                <a:ea typeface="Courier New"/>
                <a:cs typeface="Courier New"/>
                <a:sym typeface="Courier New"/>
              </a:rPr>
              <a:t>X = </a:t>
            </a:r>
            <a:r>
              <a:rPr lang="tr" sz="900">
                <a:solidFill>
                  <a:srgbClr val="0086B3"/>
                </a:solidFill>
                <a:highlight>
                  <a:srgbClr val="FFFFFF"/>
                </a:highlight>
                <a:latin typeface="Courier New"/>
                <a:ea typeface="Courier New"/>
                <a:cs typeface="Courier New"/>
                <a:sym typeface="Courier New"/>
              </a:rPr>
              <a:t>StandardScaler</a:t>
            </a:r>
            <a:r>
              <a:rPr lang="tr" sz="900">
                <a:solidFill>
                  <a:srgbClr val="777777"/>
                </a:solidFill>
                <a:highlight>
                  <a:srgbClr val="FFFFFF"/>
                </a:highlight>
                <a:latin typeface="Courier New"/>
                <a:ea typeface="Courier New"/>
                <a:cs typeface="Courier New"/>
                <a:sym typeface="Courier New"/>
              </a:rPr>
              <a:t>()</a:t>
            </a:r>
            <a:r>
              <a:rPr lang="tr" sz="900">
                <a:solidFill>
                  <a:schemeClr val="dk1"/>
                </a:solidFill>
                <a:highlight>
                  <a:srgbClr val="FFFFFF"/>
                </a:highlight>
                <a:latin typeface="Courier New"/>
                <a:ea typeface="Courier New"/>
                <a:cs typeface="Courier New"/>
                <a:sym typeface="Courier New"/>
              </a:rPr>
              <a:t>.</a:t>
            </a:r>
            <a:r>
              <a:rPr lang="tr" sz="900">
                <a:solidFill>
                  <a:srgbClr val="0086B3"/>
                </a:solidFill>
                <a:highlight>
                  <a:srgbClr val="FFFFFF"/>
                </a:highlight>
                <a:latin typeface="Courier New"/>
                <a:ea typeface="Courier New"/>
                <a:cs typeface="Courier New"/>
                <a:sym typeface="Courier New"/>
              </a:rPr>
              <a:t>fit_transform</a:t>
            </a:r>
            <a:r>
              <a:rPr lang="tr" sz="900">
                <a:solidFill>
                  <a:srgbClr val="777777"/>
                </a:solidFill>
                <a:highlight>
                  <a:srgbClr val="FFFFFF"/>
                </a:highlight>
                <a:latin typeface="Courier New"/>
                <a:ea typeface="Courier New"/>
                <a:cs typeface="Courier New"/>
                <a:sym typeface="Courier New"/>
              </a:rPr>
              <a:t>(</a:t>
            </a:r>
            <a:r>
              <a:rPr lang="tr" sz="900">
                <a:solidFill>
                  <a:schemeClr val="dk1"/>
                </a:solidFill>
                <a:highlight>
                  <a:srgbClr val="FFFFFF"/>
                </a:highlight>
                <a:latin typeface="Courier New"/>
                <a:ea typeface="Courier New"/>
                <a:cs typeface="Courier New"/>
                <a:sym typeface="Courier New"/>
              </a:rPr>
              <a:t>X</a:t>
            </a:r>
            <a:r>
              <a:rPr lang="tr" sz="900">
                <a:solidFill>
                  <a:srgbClr val="777777"/>
                </a:solidFill>
                <a:highlight>
                  <a:srgbClr val="FFFFFF"/>
                </a:highlight>
                <a:latin typeface="Courier New"/>
                <a:ea typeface="Courier New"/>
                <a:cs typeface="Courier New"/>
                <a:sym typeface="Courier New"/>
              </a:rPr>
              <a:t>)</a:t>
            </a:r>
            <a:endParaRPr sz="1000">
              <a:solidFill>
                <a:schemeClr val="dk1"/>
              </a:solidFill>
            </a:endParaRPr>
          </a:p>
          <a:p>
            <a:pPr indent="0" lvl="0" marL="0" rtl="0" algn="l">
              <a:spcBef>
                <a:spcPts val="0"/>
              </a:spcBef>
              <a:spcAft>
                <a:spcPts val="0"/>
              </a:spcAft>
              <a:buClr>
                <a:schemeClr val="dk1"/>
              </a:buClr>
              <a:buSzPts val="1100"/>
              <a:buFont typeface="Arial"/>
              <a:buNone/>
            </a:pPr>
            <a:r>
              <a:rPr lang="tr" sz="1000">
                <a:solidFill>
                  <a:schemeClr val="dk1"/>
                </a:solidFill>
                <a:highlight>
                  <a:schemeClr val="accent4"/>
                </a:highlight>
              </a:rPr>
              <a:t>Adım 2: Veri kümesindeki özellikler için kovaryans matrisini hesaplayın.</a:t>
            </a:r>
            <a:endParaRPr sz="1000">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rPr lang="tr" sz="1000">
                <a:solidFill>
                  <a:schemeClr val="dk1"/>
                </a:solidFill>
              </a:rPr>
              <a:t>Kovaryans, iki özelliğin birbiriyle nasıl değiştiğini ölçer. </a:t>
            </a:r>
            <a:r>
              <a:rPr lang="tr" sz="800">
                <a:solidFill>
                  <a:schemeClr val="dk1"/>
                </a:solidFill>
              </a:rPr>
              <a:t>(</a:t>
            </a:r>
            <a:r>
              <a:rPr lang="tr">
                <a:solidFill>
                  <a:schemeClr val="dk1"/>
                </a:solidFill>
                <a:highlight>
                  <a:schemeClr val="lt1"/>
                </a:highlight>
                <a:latin typeface="Roboto"/>
                <a:ea typeface="Roboto"/>
                <a:cs typeface="Roboto"/>
                <a:sym typeface="Roboto"/>
              </a:rPr>
              <a:t>doğrusal ilişkinin değişkenliğini ölçen bir kavramdır.) </a:t>
            </a:r>
            <a:r>
              <a:rPr lang="tr" sz="1000">
                <a:solidFill>
                  <a:schemeClr val="dk1"/>
                </a:solidFill>
              </a:rPr>
              <a:t>Pozitif kovaryans, özelliklerin birlikte arttığını ve azaldığını gösterir. negatif bir kovaryans, iki özelliğin zıt yönlerde değiştiğini gösterir.</a:t>
            </a:r>
            <a:endParaRPr sz="1000">
              <a:solidFill>
                <a:schemeClr val="dk1"/>
              </a:solidFill>
            </a:endParaRPr>
          </a:p>
          <a:p>
            <a:pPr indent="0" lvl="0" marL="0" rtl="0" algn="l">
              <a:spcBef>
                <a:spcPts val="0"/>
              </a:spcBef>
              <a:spcAft>
                <a:spcPts val="0"/>
              </a:spcAft>
              <a:buClr>
                <a:schemeClr val="dk1"/>
              </a:buClr>
              <a:buSzPts val="1100"/>
              <a:buFont typeface="Arial"/>
              <a:buNone/>
            </a:pPr>
            <a:r>
              <a:rPr lang="tr" sz="1000">
                <a:solidFill>
                  <a:schemeClr val="dk1"/>
                </a:solidFill>
                <a:highlight>
                  <a:schemeClr val="accent4"/>
                </a:highlight>
              </a:rPr>
              <a:t>Adım 3: Kovaryans matrisi için özdeğerleri ve özvektörleri hesaplayın.</a:t>
            </a:r>
            <a:endParaRPr sz="1000">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rPr lang="tr" sz="1000">
                <a:solidFill>
                  <a:schemeClr val="dk1"/>
                </a:solidFill>
              </a:rPr>
              <a:t>Özvektörler, kovaryans matrisinin temel bileşenlerini (maksimum varyansın yönleri) temsil eder. </a:t>
            </a:r>
            <a:endParaRPr sz="1000">
              <a:solidFill>
                <a:schemeClr val="dk1"/>
              </a:solidFill>
            </a:endParaRPr>
          </a:p>
          <a:p>
            <a:pPr indent="0" lvl="0" marL="0" rtl="0" algn="l">
              <a:spcBef>
                <a:spcPts val="0"/>
              </a:spcBef>
              <a:spcAft>
                <a:spcPts val="0"/>
              </a:spcAft>
              <a:buClr>
                <a:schemeClr val="dk1"/>
              </a:buClr>
              <a:buSzPts val="1100"/>
              <a:buFont typeface="Arial"/>
              <a:buNone/>
            </a:pPr>
            <a:r>
              <a:rPr lang="tr" sz="1000">
                <a:solidFill>
                  <a:schemeClr val="dk1"/>
                </a:solidFill>
              </a:rPr>
              <a:t>Özdeğerler, karşılık gelen büyüklükleridir. Karşılık gelen en büyük özdeğere sahip özvektör, maksimum varyansın yönünü temsil eder.</a:t>
            </a:r>
            <a:endParaRPr sz="1000">
              <a:solidFill>
                <a:schemeClr val="dk1"/>
              </a:solidFill>
            </a:endParaRPr>
          </a:p>
          <a:p>
            <a:pPr indent="0" lvl="0" marL="0" rtl="0" algn="l">
              <a:spcBef>
                <a:spcPts val="0"/>
              </a:spcBef>
              <a:spcAft>
                <a:spcPts val="0"/>
              </a:spcAft>
              <a:buClr>
                <a:schemeClr val="dk1"/>
              </a:buClr>
              <a:buSzPts val="1100"/>
              <a:buFont typeface="Arial"/>
              <a:buNone/>
            </a:pPr>
            <a:r>
              <a:rPr lang="tr" sz="1000">
                <a:solidFill>
                  <a:schemeClr val="dk1"/>
                </a:solidFill>
                <a:highlight>
                  <a:schemeClr val="accent4"/>
                </a:highlight>
              </a:rPr>
              <a:t>Adım 4: Özdeğerleri ve bunlara karşılık gelen özvektörleri sıralayın.</a:t>
            </a:r>
            <a:endParaRPr sz="1000">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rPr lang="tr" sz="1000">
                <a:solidFill>
                  <a:schemeClr val="dk1"/>
                </a:solidFill>
              </a:rPr>
              <a:t>Artık öz değer ve özvektör hesaplandığına göre, özdeğerlerinin büyüklüğüne göre sıralanmaları gerekiyor.</a:t>
            </a:r>
            <a:endParaRPr sz="1000">
              <a:solidFill>
                <a:schemeClr val="dk1"/>
              </a:solidFill>
            </a:endParaRPr>
          </a:p>
          <a:p>
            <a:pPr indent="0" lvl="0" marL="0" rtl="0" algn="l">
              <a:spcBef>
                <a:spcPts val="0"/>
              </a:spcBef>
              <a:spcAft>
                <a:spcPts val="0"/>
              </a:spcAft>
              <a:buClr>
                <a:schemeClr val="dk1"/>
              </a:buClr>
              <a:buSzPts val="1100"/>
              <a:buFont typeface="Arial"/>
              <a:buNone/>
            </a:pPr>
            <a:r>
              <a:rPr lang="tr" sz="1000">
                <a:solidFill>
                  <a:schemeClr val="dk1"/>
                </a:solidFill>
              </a:rPr>
              <a:t>Ana bileşenler, karşılık gelen öz değerlerinin büyüklüğüne göre sıralandığına göre, boyutsallık indirgemesi için kaç tane temel bileşen seçileceğini belirleme zamanı gelmiştir. Bu, özdeğerlerin kümülatif toplamını çizerek yapılabilir.</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tr" sz="1000">
                <a:solidFill>
                  <a:schemeClr val="dk1"/>
                </a:solidFill>
                <a:highlight>
                  <a:schemeClr val="accent4"/>
                </a:highlight>
              </a:rPr>
              <a:t>Adım 5: k özdeğerleri seçin ve bir özvektör matrisi oluşturun.</a:t>
            </a:r>
            <a:endParaRPr sz="1000">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tr" sz="1000">
                <a:solidFill>
                  <a:schemeClr val="dk1"/>
                </a:solidFill>
              </a:rPr>
              <a:t>Adım 6: Orijinal matrisi dönüştürün.</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tr" sz="900">
                <a:solidFill>
                  <a:schemeClr val="dk1"/>
                </a:solidFill>
                <a:highlight>
                  <a:srgbClr val="FFFFFF"/>
                </a:highlight>
                <a:latin typeface="Roboto"/>
                <a:ea typeface="Roboto"/>
                <a:cs typeface="Roboto"/>
                <a:sym typeface="Roboto"/>
              </a:rPr>
              <a:t>Kovaryans iki değişken arasındaki doğrusal ilişkinin değişkenliğini ölçen bir kavramdır. </a:t>
            </a:r>
            <a:endParaRPr sz="9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tr" sz="900">
                <a:solidFill>
                  <a:srgbClr val="574D4D"/>
                </a:solidFill>
                <a:highlight>
                  <a:srgbClr val="FFFFFF"/>
                </a:highlight>
              </a:rPr>
              <a:t>Kovaryans 2 veri arasındaki artış-azalış ilişkisini ortaya koyar. Eğer iki veri arasında hesaplanan kovaryans pozitif ise bu veriler birbirleriyle doğru orantılıdır. </a:t>
            </a:r>
            <a:endParaRPr sz="9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9f5842a3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9f5842a3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t-Dağıtılmış Stokastik Komşu Gömme (t-SNE), öncelikle veri keşfi ve yüksek boyutlu verilerin görselleştirilmesi için kullanılan denetimsiz, doğrusal olmayan bir tekniktir. Daha basit bir ifadeyle, t-SNE size verilerin yüksek boyutlu bir uzayda nasıl düzenlendiğine dair bir his veya sezgi verir.</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t-SNE algoritması, yüksek boyutlu uzaydaki ve düşük boyutlu uzaydaki örnek çiftleri arasında bir benzerlik ölçüsü hesaplar. Daha sonra bir maliyet fonksiyonu kullanarak bu iki benzerlik ölçüsünü optimize etmeye çalışır.</a:t>
            </a:r>
            <a:endParaRPr/>
          </a:p>
          <a:p>
            <a:pPr indent="0" lvl="0" marL="0" rtl="0" algn="l">
              <a:spcBef>
                <a:spcPts val="0"/>
              </a:spcBef>
              <a:spcAft>
                <a:spcPts val="0"/>
              </a:spcAft>
              <a:buNone/>
            </a:pPr>
            <a:r>
              <a:t/>
            </a:r>
            <a:endParaRPr/>
          </a:p>
          <a:p>
            <a:pPr indent="0" lvl="0" marL="0" rtl="0" algn="l">
              <a:spcBef>
                <a:spcPts val="0"/>
              </a:spcBef>
              <a:spcAft>
                <a:spcPts val="0"/>
              </a:spcAft>
              <a:buNone/>
            </a:pPr>
            <a:r>
              <a:rPr lang="tr" sz="1200">
                <a:solidFill>
                  <a:schemeClr val="dk1"/>
                </a:solidFill>
                <a:highlight>
                  <a:srgbClr val="FFFFFF"/>
                </a:highlight>
              </a:rPr>
              <a:t> t-SNE algoritmasının ana fikri, noktalar arasındaki uzaklıkları olabildiğince koruyacak bir şekilde düşük boyutlu bir temsil bulmaktır</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rPr lang="tr" sz="1200">
                <a:solidFill>
                  <a:schemeClr val="dk1"/>
                </a:solidFill>
                <a:highlight>
                  <a:srgbClr val="FFFFFF"/>
                </a:highlight>
              </a:rPr>
              <a:t>--PCA-- </a:t>
            </a:r>
            <a:endParaRPr sz="1200">
              <a:solidFill>
                <a:schemeClr val="dk1"/>
              </a:solidFill>
              <a:highlight>
                <a:srgbClr val="FFFFFF"/>
              </a:highlight>
            </a:endParaRPr>
          </a:p>
          <a:p>
            <a:pPr indent="0" lvl="0" marL="0" rtl="0" algn="l">
              <a:spcBef>
                <a:spcPts val="0"/>
              </a:spcBef>
              <a:spcAft>
                <a:spcPts val="0"/>
              </a:spcAft>
              <a:buNone/>
            </a:pPr>
            <a:r>
              <a:rPr lang="tr" sz="1200">
                <a:solidFill>
                  <a:schemeClr val="dk1"/>
                </a:solidFill>
                <a:highlight>
                  <a:srgbClr val="FFFFFF"/>
                </a:highlight>
              </a:rPr>
              <a:t>Özellik çıkarma ve görselleştirme için kullanılan denetimsiz, deterministik bir algoritma</a:t>
            </a:r>
            <a:endParaRPr sz="1200">
              <a:solidFill>
                <a:schemeClr val="dk1"/>
              </a:solidFill>
              <a:highlight>
                <a:srgbClr val="FFFFFF"/>
              </a:highlight>
            </a:endParaRPr>
          </a:p>
          <a:p>
            <a:pPr indent="0" lvl="0" marL="0" rtl="0" algn="l">
              <a:spcBef>
                <a:spcPts val="0"/>
              </a:spcBef>
              <a:spcAft>
                <a:spcPts val="0"/>
              </a:spcAft>
              <a:buNone/>
            </a:pPr>
            <a:r>
              <a:rPr lang="tr" sz="1200">
                <a:solidFill>
                  <a:schemeClr val="dk1"/>
                </a:solidFill>
                <a:highlight>
                  <a:srgbClr val="FFFFFF"/>
                </a:highlight>
              </a:rPr>
              <a:t>t-DSNE</a:t>
            </a:r>
            <a:endParaRPr sz="1200">
              <a:solidFill>
                <a:schemeClr val="dk1"/>
              </a:solidFill>
              <a:highlight>
                <a:srgbClr val="FFFFFF"/>
              </a:highlight>
            </a:endParaRPr>
          </a:p>
          <a:p>
            <a:pPr indent="0" lvl="0" marL="0" rtl="0" algn="l">
              <a:spcBef>
                <a:spcPts val="0"/>
              </a:spcBef>
              <a:spcAft>
                <a:spcPts val="0"/>
              </a:spcAft>
              <a:buNone/>
            </a:pPr>
            <a:r>
              <a:rPr lang="tr" sz="1200">
                <a:solidFill>
                  <a:schemeClr val="dk1"/>
                </a:solidFill>
                <a:highlight>
                  <a:srgbClr val="FFFFFF"/>
                </a:highlight>
              </a:rPr>
              <a:t>Yalnızca görselleştirme için kullanılan denetimsiz, rastgele bir algoritma</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rPr lang="tr" sz="1200">
                <a:solidFill>
                  <a:schemeClr val="dk1"/>
                </a:solidFill>
                <a:highlight>
                  <a:srgbClr val="FFFFFF"/>
                </a:highlight>
              </a:rPr>
              <a:t>--PCA--</a:t>
            </a:r>
            <a:endParaRPr sz="1200">
              <a:solidFill>
                <a:schemeClr val="dk1"/>
              </a:solidFill>
              <a:highlight>
                <a:srgbClr val="FFFFFF"/>
              </a:highlight>
            </a:endParaRPr>
          </a:p>
          <a:p>
            <a:pPr indent="0" lvl="0" marL="0" rtl="0" algn="l">
              <a:spcBef>
                <a:spcPts val="0"/>
              </a:spcBef>
              <a:spcAft>
                <a:spcPts val="0"/>
              </a:spcAft>
              <a:buNone/>
            </a:pPr>
            <a:r>
              <a:rPr lang="tr" sz="1200">
                <a:solidFill>
                  <a:schemeClr val="dk1"/>
                </a:solidFill>
                <a:highlight>
                  <a:srgbClr val="FFFFFF"/>
                </a:highlight>
              </a:rPr>
              <a:t>daha düşük boyutlu bir uzayda farklı noktaları uzak tutmaya odaklandığı bir doğrusal boyut azaltma tekniği uygular</a:t>
            </a:r>
            <a:endParaRPr sz="12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tr" sz="1200">
                <a:solidFill>
                  <a:schemeClr val="dk1"/>
                </a:solidFill>
                <a:highlight>
                  <a:schemeClr val="lt1"/>
                </a:highlight>
              </a:rPr>
              <a:t>t-DSNE</a:t>
            </a:r>
            <a:endParaRPr sz="1200">
              <a:solidFill>
                <a:schemeClr val="dk1"/>
              </a:solidFill>
              <a:highlight>
                <a:schemeClr val="lt1"/>
              </a:highlight>
            </a:endParaRPr>
          </a:p>
          <a:p>
            <a:pPr indent="0" lvl="0" marL="0" rtl="0" algn="l">
              <a:spcBef>
                <a:spcPts val="0"/>
              </a:spcBef>
              <a:spcAft>
                <a:spcPts val="0"/>
              </a:spcAft>
              <a:buNone/>
            </a:pPr>
            <a:r>
              <a:rPr lang="tr" sz="1200">
                <a:solidFill>
                  <a:schemeClr val="dk1"/>
                </a:solidFill>
                <a:highlight>
                  <a:srgbClr val="FFFFFF"/>
                </a:highlight>
              </a:rPr>
              <a:t>düşük boyutlu uzayda çok benzer veri noktalarını birbirine yakın tutmaya odaklandığı, doğrusal olmayan bir boyutsallık azaltma tekniği uygular.</a:t>
            </a:r>
            <a:endParaRPr sz="1200">
              <a:solidFill>
                <a:schemeClr val="dk1"/>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7b3786f13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7b3786f13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Kümeleme Analizi, veri analizinde önemli bir problemdir. Veri bilimcileri, hatalı çalışan sunucuları belirlemek, benzer ifade modellerine sahip genleri gruplamak ve çeşitli diğer uygulamaları gerçekleştirmek için kümelemeyi kullanır.</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tr" sz="1050">
                <a:solidFill>
                  <a:srgbClr val="4A4A4A"/>
                </a:solidFill>
                <a:highlight>
                  <a:srgbClr val="FFFFFF"/>
                </a:highlight>
              </a:rPr>
              <a:t>Uygun planlama ile cluster mimarisinin uygulanabileceği servisler neredeyse sınırsız gibidir. Ancak pratikte en çok kullanılan bazı servisleri şu şekilde sıralayabiliriz;</a:t>
            </a:r>
            <a:endParaRPr sz="1050">
              <a:solidFill>
                <a:srgbClr val="4A4A4A"/>
              </a:solidFill>
              <a:highlight>
                <a:srgbClr val="FFFFFF"/>
              </a:highlight>
            </a:endParaRPr>
          </a:p>
          <a:p>
            <a:pPr indent="-295275" lvl="0" marL="647700" rtl="0" algn="l">
              <a:lnSpc>
                <a:spcPct val="115000"/>
              </a:lnSpc>
              <a:spcBef>
                <a:spcPts val="2200"/>
              </a:spcBef>
              <a:spcAft>
                <a:spcPts val="0"/>
              </a:spcAft>
              <a:buClr>
                <a:srgbClr val="4A4A4A"/>
              </a:buClr>
              <a:buSzPts val="1050"/>
              <a:buChar char="●"/>
            </a:pPr>
            <a:r>
              <a:rPr lang="tr" sz="1050">
                <a:solidFill>
                  <a:srgbClr val="4A4A4A"/>
                </a:solidFill>
                <a:highlight>
                  <a:srgbClr val="FFFFFF"/>
                </a:highlight>
              </a:rPr>
              <a:t>Mail servisleri (MS Exchange Server, Dovecot, Exim)</a:t>
            </a:r>
            <a:endParaRPr sz="1050">
              <a:solidFill>
                <a:srgbClr val="4A4A4A"/>
              </a:solidFill>
              <a:highlight>
                <a:srgbClr val="FFFFFF"/>
              </a:highlight>
            </a:endParaRPr>
          </a:p>
          <a:p>
            <a:pPr indent="-295275" lvl="0" marL="647700" rtl="0" algn="l">
              <a:lnSpc>
                <a:spcPct val="115000"/>
              </a:lnSpc>
              <a:spcBef>
                <a:spcPts val="0"/>
              </a:spcBef>
              <a:spcAft>
                <a:spcPts val="0"/>
              </a:spcAft>
              <a:buClr>
                <a:srgbClr val="4A4A4A"/>
              </a:buClr>
              <a:buSzPts val="1050"/>
              <a:buChar char="●"/>
            </a:pPr>
            <a:r>
              <a:rPr lang="tr" sz="1050">
                <a:solidFill>
                  <a:srgbClr val="4A4A4A"/>
                </a:solidFill>
                <a:highlight>
                  <a:srgbClr val="FFFFFF"/>
                </a:highlight>
              </a:rPr>
              <a:t>Uygulama servisleri IIS (Apache, Nginx, Internet Information Services)</a:t>
            </a:r>
            <a:endParaRPr sz="1050">
              <a:solidFill>
                <a:srgbClr val="4A4A4A"/>
              </a:solidFill>
              <a:highlight>
                <a:srgbClr val="FFFFFF"/>
              </a:highlight>
            </a:endParaRPr>
          </a:p>
          <a:p>
            <a:pPr indent="-295275" lvl="0" marL="647700" rtl="0" algn="l">
              <a:lnSpc>
                <a:spcPct val="115000"/>
              </a:lnSpc>
              <a:spcBef>
                <a:spcPts val="0"/>
              </a:spcBef>
              <a:spcAft>
                <a:spcPts val="0"/>
              </a:spcAft>
              <a:buClr>
                <a:srgbClr val="4A4A4A"/>
              </a:buClr>
              <a:buSzPts val="1050"/>
              <a:buChar char="●"/>
            </a:pPr>
            <a:r>
              <a:rPr lang="tr" sz="1050">
                <a:solidFill>
                  <a:srgbClr val="4A4A4A"/>
                </a:solidFill>
                <a:highlight>
                  <a:srgbClr val="FFFFFF"/>
                </a:highlight>
              </a:rPr>
              <a:t>Veri tabanı servisleri (MS SQL, MySQL, MariaDB, Postgresql)</a:t>
            </a:r>
            <a:endParaRPr sz="1050">
              <a:solidFill>
                <a:srgbClr val="4A4A4A"/>
              </a:solidFill>
              <a:highlight>
                <a:srgbClr val="FFFFFF"/>
              </a:highlight>
            </a:endParaRPr>
          </a:p>
          <a:p>
            <a:pPr indent="-295275" lvl="0" marL="647700" rtl="0" algn="l">
              <a:lnSpc>
                <a:spcPct val="115000"/>
              </a:lnSpc>
              <a:spcBef>
                <a:spcPts val="0"/>
              </a:spcBef>
              <a:spcAft>
                <a:spcPts val="0"/>
              </a:spcAft>
              <a:buClr>
                <a:srgbClr val="4A4A4A"/>
              </a:buClr>
              <a:buSzPts val="1050"/>
              <a:buChar char="●"/>
            </a:pPr>
            <a:r>
              <a:rPr lang="tr" sz="1050">
                <a:solidFill>
                  <a:srgbClr val="4A4A4A"/>
                </a:solidFill>
                <a:highlight>
                  <a:srgbClr val="FFFFFF"/>
                </a:highlight>
              </a:rPr>
              <a:t>File Server (Dosya paylaşım servisleri)</a:t>
            </a:r>
            <a:endParaRPr sz="1050">
              <a:solidFill>
                <a:srgbClr val="4A4A4A"/>
              </a:solidFill>
              <a:highlight>
                <a:srgbClr val="FFFFFF"/>
              </a:highlight>
            </a:endParaRPr>
          </a:p>
          <a:p>
            <a:pPr indent="0" lvl="0" marL="0" rtl="0" algn="l">
              <a:lnSpc>
                <a:spcPct val="140000"/>
              </a:lnSpc>
              <a:spcBef>
                <a:spcPts val="2200"/>
              </a:spcBef>
              <a:spcAft>
                <a:spcPts val="0"/>
              </a:spcAft>
              <a:buNone/>
            </a:pPr>
            <a:r>
              <a:rPr b="1" lang="tr" sz="1500">
                <a:solidFill>
                  <a:srgbClr val="333333"/>
                </a:solidFill>
                <a:highlight>
                  <a:srgbClr val="FFFFFF"/>
                </a:highlight>
              </a:rPr>
              <a:t>Cluster Yapıların Avantajları</a:t>
            </a:r>
            <a:endParaRPr b="1" sz="1500">
              <a:solidFill>
                <a:srgbClr val="333333"/>
              </a:solidFill>
              <a:highlight>
                <a:srgbClr val="FFFFFF"/>
              </a:highlight>
            </a:endParaRPr>
          </a:p>
          <a:p>
            <a:pPr indent="-295275" lvl="0" marL="647700" rtl="0" algn="l">
              <a:lnSpc>
                <a:spcPct val="115000"/>
              </a:lnSpc>
              <a:spcBef>
                <a:spcPts val="2200"/>
              </a:spcBef>
              <a:spcAft>
                <a:spcPts val="0"/>
              </a:spcAft>
              <a:buClr>
                <a:srgbClr val="4A4A4A"/>
              </a:buClr>
              <a:buSzPts val="1050"/>
              <a:buChar char="●"/>
            </a:pPr>
            <a:r>
              <a:rPr lang="tr" sz="1050">
                <a:solidFill>
                  <a:srgbClr val="4A4A4A"/>
                </a:solidFill>
                <a:highlight>
                  <a:srgbClr val="FFFFFF"/>
                </a:highlight>
              </a:rPr>
              <a:t>Donanımsal veya yazılımsal hatalar hızla algılanır ve sorunun olduğu node’un işlemleri başka bir node tarafından gerçekleştirilir. Bu özelliğiyle de cluster yapılar, özellikle kritik öneme sahip süreç ve uygulamalarda HA (high availability) konusunda oldukça önemlidir.</a:t>
            </a:r>
            <a:endParaRPr sz="1050">
              <a:solidFill>
                <a:srgbClr val="4A4A4A"/>
              </a:solidFill>
              <a:highlight>
                <a:srgbClr val="FFFFFF"/>
              </a:highlight>
            </a:endParaRPr>
          </a:p>
          <a:p>
            <a:pPr indent="-295275" lvl="0" marL="647700" rtl="0" algn="l">
              <a:lnSpc>
                <a:spcPct val="115000"/>
              </a:lnSpc>
              <a:spcBef>
                <a:spcPts val="0"/>
              </a:spcBef>
              <a:spcAft>
                <a:spcPts val="0"/>
              </a:spcAft>
              <a:buClr>
                <a:srgbClr val="4A4A4A"/>
              </a:buClr>
              <a:buSzPts val="1050"/>
              <a:buChar char="●"/>
            </a:pPr>
            <a:r>
              <a:rPr lang="tr" sz="1050">
                <a:solidFill>
                  <a:srgbClr val="4A4A4A"/>
                </a:solidFill>
                <a:highlight>
                  <a:srgbClr val="FFFFFF"/>
                </a:highlight>
              </a:rPr>
              <a:t>Cluster yapılarda bir node’un işlemleri başka bir node’a kolaylıkla taşınabildiğinden planlı bakım çalışmalarında istemcilerin kaynaklara ve hizmetlere erişimlerinde yaşanabilecek kesintiler azalacaktır.</a:t>
            </a:r>
            <a:endParaRPr sz="1050">
              <a:solidFill>
                <a:srgbClr val="4A4A4A"/>
              </a:solidFill>
              <a:highlight>
                <a:srgbClr val="FFFFFF"/>
              </a:highlight>
            </a:endParaRPr>
          </a:p>
          <a:p>
            <a:pPr indent="-295275" lvl="0" marL="647700" rtl="0" algn="l">
              <a:lnSpc>
                <a:spcPct val="115000"/>
              </a:lnSpc>
              <a:spcBef>
                <a:spcPts val="0"/>
              </a:spcBef>
              <a:spcAft>
                <a:spcPts val="0"/>
              </a:spcAft>
              <a:buClr>
                <a:srgbClr val="4A4A4A"/>
              </a:buClr>
              <a:buSzPts val="1050"/>
              <a:buChar char="●"/>
            </a:pPr>
            <a:r>
              <a:rPr lang="tr" sz="1050">
                <a:solidFill>
                  <a:srgbClr val="4A4A4A"/>
                </a:solidFill>
                <a:highlight>
                  <a:srgbClr val="FFFFFF"/>
                </a:highlight>
              </a:rPr>
              <a:t>Uygulamalar birden çok sunucuya dağıtıldığından yanıt sürelerinde iyileşmeler gözlenebilir.</a:t>
            </a:r>
            <a:endParaRPr sz="1050">
              <a:solidFill>
                <a:srgbClr val="4A4A4A"/>
              </a:solidFill>
              <a:highlight>
                <a:srgbClr val="FFFFFF"/>
              </a:highlight>
            </a:endParaRPr>
          </a:p>
          <a:p>
            <a:pPr indent="-295275" lvl="0" marL="647700" rtl="0" algn="l">
              <a:lnSpc>
                <a:spcPct val="115000"/>
              </a:lnSpc>
              <a:spcBef>
                <a:spcPts val="0"/>
              </a:spcBef>
              <a:spcAft>
                <a:spcPts val="0"/>
              </a:spcAft>
              <a:buClr>
                <a:srgbClr val="4A4A4A"/>
              </a:buClr>
              <a:buSzPts val="1050"/>
              <a:buChar char="●"/>
            </a:pPr>
            <a:r>
              <a:rPr lang="tr" sz="1050">
                <a:solidFill>
                  <a:srgbClr val="4A4A4A"/>
                </a:solidFill>
                <a:highlight>
                  <a:srgbClr val="FFFFFF"/>
                </a:highlight>
              </a:rPr>
              <a:t>Cluster üzerinde çalışan tüm node’lar ve kaynaklar, tek bir sunucuda barındırılıyormuş gibi yönetilebilir.</a:t>
            </a:r>
            <a:endParaRPr sz="1050">
              <a:solidFill>
                <a:srgbClr val="4A4A4A"/>
              </a:solidFill>
              <a:highlight>
                <a:srgbClr val="FFFFFF"/>
              </a:highlight>
            </a:endParaRPr>
          </a:p>
          <a:p>
            <a:pPr indent="-295275" lvl="0" marL="647700" rtl="0" algn="l">
              <a:lnSpc>
                <a:spcPct val="115000"/>
              </a:lnSpc>
              <a:spcBef>
                <a:spcPts val="0"/>
              </a:spcBef>
              <a:spcAft>
                <a:spcPts val="0"/>
              </a:spcAft>
              <a:buClr>
                <a:srgbClr val="4A4A4A"/>
              </a:buClr>
              <a:buSzPts val="1050"/>
              <a:buChar char="●"/>
            </a:pPr>
            <a:r>
              <a:t/>
            </a:r>
            <a:endParaRPr sz="1050">
              <a:solidFill>
                <a:srgbClr val="4A4A4A"/>
              </a:solidFill>
              <a:highlight>
                <a:srgbClr val="FFFFFF"/>
              </a:highlight>
            </a:endParaRPr>
          </a:p>
          <a:p>
            <a:pPr indent="0" lvl="0" marL="0" rtl="0" algn="l">
              <a:spcBef>
                <a:spcPts val="2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49ba867b2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49ba867b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7b3786f1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7b3786f1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centroid base → k-means içerir</a:t>
            </a:r>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Hiç kitaplığınızı, aynı konulara ait kitapların aynı raflarda veya aynı blokta olacak şekilde organize ettiniz mi? Muhtemelen ettiniz. Benzer nesneleri birlikte gruplamayı zaten biliyorsunuz. Fikir çok basit olsa da, bu fikirden etkilenen kullanım durumlarının miktarı muazzamdır. Makine öğrenmesi literatüründe buna genellikle kümeleme denir</a:t>
            </a:r>
            <a:endParaRPr>
              <a:solidFill>
                <a:srgbClr val="292929"/>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a103dcae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a103dcae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mesela post-it örneği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amaç: verileri en iyi şekilde özetleyen bir dizi örnek bulmak.</a:t>
            </a:r>
            <a:endParaRPr/>
          </a:p>
          <a:p>
            <a:pPr indent="0" lvl="0" marL="0" rtl="0" algn="l">
              <a:spcBef>
                <a:spcPts val="0"/>
              </a:spcBef>
              <a:spcAft>
                <a:spcPts val="0"/>
              </a:spcAft>
              <a:buNone/>
            </a:pPr>
            <a:r>
              <a:rPr lang="tr"/>
              <a:t>veri noktaları arasındaki benzerliklere dayalı olarak çalışıyor.</a:t>
            </a:r>
            <a:endParaRPr/>
          </a:p>
          <a:p>
            <a:pPr indent="0" lvl="0" marL="0" rtl="0" algn="l">
              <a:spcBef>
                <a:spcPts val="0"/>
              </a:spcBef>
              <a:spcAft>
                <a:spcPts val="0"/>
              </a:spcAft>
              <a:buNone/>
            </a:pPr>
            <a:r>
              <a:rPr lang="tr"/>
              <a:t>veri kümesindeki her örnek için küme tahmin etmeye ediyor. Tahmin sonrası her kümeyi farklı renklendiriyor.</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çok ve gereksiz sayıda küme bulmak, çok veri ile kötü çalışmak gibi sıkıntıları var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
                <a:solidFill>
                  <a:schemeClr val="dk1"/>
                </a:solidFill>
              </a:rPr>
              <a:t>bu algoritma iki bilgiye ihtiyaç duyar;</a:t>
            </a:r>
            <a:endParaRPr/>
          </a:p>
          <a:p>
            <a:pPr indent="0" lvl="0" marL="0" rtl="0" algn="l">
              <a:spcBef>
                <a:spcPts val="0"/>
              </a:spcBef>
              <a:spcAft>
                <a:spcPts val="0"/>
              </a:spcAft>
              <a:buNone/>
            </a:pPr>
            <a:r>
              <a:rPr lang="tr"/>
              <a:t>2 data arasında</a:t>
            </a:r>
            <a:r>
              <a:rPr b="1" lang="tr"/>
              <a:t> benzerlik</a:t>
            </a:r>
            <a:r>
              <a:rPr lang="tr"/>
              <a:t> (similarities): Benzerlik, k veri noktasının i veri noktası için örnek olmaya ne kadar uygun olduğunu gösterir.</a:t>
            </a:r>
            <a:endParaRPr/>
          </a:p>
          <a:p>
            <a:pPr indent="0" lvl="0" marL="0" rtl="0" algn="l">
              <a:spcBef>
                <a:spcPts val="0"/>
              </a:spcBef>
              <a:spcAft>
                <a:spcPts val="0"/>
              </a:spcAft>
              <a:buNone/>
            </a:pPr>
            <a:r>
              <a:rPr b="1" lang="tr"/>
              <a:t>preferences </a:t>
            </a:r>
            <a:r>
              <a:rPr lang="tr"/>
              <a:t>(tercihler): tercih küme sayısını etkiler</a:t>
            </a:r>
            <a:endParaRPr/>
          </a:p>
          <a:p>
            <a:pPr indent="0" lvl="0" marL="0" rtl="0" algn="l">
              <a:spcBef>
                <a:spcPts val="0"/>
              </a:spcBef>
              <a:spcAft>
                <a:spcPts val="0"/>
              </a:spcAft>
              <a:buNone/>
            </a:pPr>
            <a:r>
              <a:t/>
            </a:r>
            <a:endParaRPr/>
          </a:p>
          <a:p>
            <a:pPr indent="0" lvl="0" marL="0" rtl="0" algn="l">
              <a:spcBef>
                <a:spcPts val="0"/>
              </a:spcBef>
              <a:spcAft>
                <a:spcPts val="0"/>
              </a:spcAft>
              <a:buNone/>
            </a:pPr>
            <a:r>
              <a:rPr lang="tr">
                <a:highlight>
                  <a:srgbClr val="EAD1DC"/>
                </a:highlight>
              </a:rPr>
              <a:t>Yakınlık yayılımı</a:t>
            </a:r>
            <a:r>
              <a:rPr lang="tr"/>
              <a:t>, iyi bir dizi örnek ve küme ortaya çıkana kadar gerçek değerli mesajları ağın kenarları boyunca özyinelemeli olarak iletir. • Mesajlar şunları içerir: – sorumluluk – uygunluk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49ba867b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49ba867b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Hiyerarşik kümeleme yöntemleri, bölümleme yöntemlerinden farklıdır. Veri noktalarını benzerliklerine göre seviyelere / hiyerarşilere ayırırlar. Bu seviyeler birlikte ağaç benzeri bir yapı oluşturur (dendrogram). Bu bölünme iki şekilde gerçekleşebilir — yukarıdan aşağıya ve aşağıdan yukarıya.</a:t>
            </a:r>
            <a:endParaRPr>
              <a:solidFill>
                <a:srgbClr val="292929"/>
              </a:solidFill>
              <a:highlight>
                <a:srgbClr val="FFFFFF"/>
              </a:highlight>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 sz="1200">
                <a:solidFill>
                  <a:srgbClr val="292929"/>
                </a:solidFill>
                <a:highlight>
                  <a:srgbClr val="FFFFFF"/>
                </a:highlight>
                <a:latin typeface="Georgia"/>
                <a:ea typeface="Georgia"/>
                <a:cs typeface="Georgia"/>
                <a:sym typeface="Georgia"/>
              </a:rPr>
              <a:t>Hiyerarşik kümeleme adındanda anlaşılacağı üzere bir kümeleme algoritmasıdır. </a:t>
            </a:r>
            <a:r>
              <a:rPr lang="tr" sz="1200">
                <a:solidFill>
                  <a:srgbClr val="292929"/>
                </a:solidFill>
                <a:highlight>
                  <a:srgbClr val="FFFF00"/>
                </a:highlight>
                <a:latin typeface="Georgia"/>
                <a:ea typeface="Georgia"/>
                <a:cs typeface="Georgia"/>
                <a:sym typeface="Georgia"/>
              </a:rPr>
              <a:t>Agglomerative </a:t>
            </a:r>
            <a:r>
              <a:rPr i="1" lang="tr" sz="1200">
                <a:solidFill>
                  <a:srgbClr val="292929"/>
                </a:solidFill>
                <a:highlight>
                  <a:srgbClr val="FFFF00"/>
                </a:highlight>
                <a:latin typeface="Georgia"/>
                <a:ea typeface="Georgia"/>
                <a:cs typeface="Georgia"/>
                <a:sym typeface="Georgia"/>
              </a:rPr>
              <a:t>( Parçadan bütüne )</a:t>
            </a:r>
            <a:r>
              <a:rPr lang="tr" sz="1200">
                <a:solidFill>
                  <a:srgbClr val="292929"/>
                </a:solidFill>
                <a:highlight>
                  <a:srgbClr val="FFFFFF"/>
                </a:highlight>
                <a:latin typeface="Georgia"/>
                <a:ea typeface="Georgia"/>
                <a:cs typeface="Georgia"/>
                <a:sym typeface="Georgia"/>
              </a:rPr>
              <a:t> ve Divisive </a:t>
            </a:r>
            <a:r>
              <a:rPr i="1" lang="tr" sz="1200">
                <a:solidFill>
                  <a:srgbClr val="292929"/>
                </a:solidFill>
                <a:highlight>
                  <a:srgbClr val="FFFFFF"/>
                </a:highlight>
                <a:latin typeface="Georgia"/>
                <a:ea typeface="Georgia"/>
                <a:cs typeface="Georgia"/>
                <a:sym typeface="Georgia"/>
              </a:rPr>
              <a:t>( Bütünden parçaya )</a:t>
            </a:r>
            <a:r>
              <a:rPr lang="tr" sz="1200">
                <a:solidFill>
                  <a:srgbClr val="292929"/>
                </a:solidFill>
                <a:highlight>
                  <a:srgbClr val="FFFFFF"/>
                </a:highlight>
                <a:latin typeface="Georgia"/>
                <a:ea typeface="Georgia"/>
                <a:cs typeface="Georgia"/>
                <a:sym typeface="Georgia"/>
              </a:rPr>
              <a:t> olarak iki farklı varyasyonu vardır.</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 sz="1200">
                <a:solidFill>
                  <a:srgbClr val="292929"/>
                </a:solidFill>
                <a:highlight>
                  <a:srgbClr val="FFFFFF"/>
                </a:highlight>
                <a:latin typeface="Georgia"/>
                <a:ea typeface="Georgia"/>
                <a:cs typeface="Georgia"/>
                <a:sym typeface="Georgia"/>
              </a:rPr>
              <a:t>Agglomerative varyasyonunu anlatmaya çalışırsak </a:t>
            </a:r>
            <a:r>
              <a:rPr lang="tr" sz="1200">
                <a:solidFill>
                  <a:srgbClr val="292929"/>
                </a:solidFill>
                <a:highlight>
                  <a:srgbClr val="FFFF00"/>
                </a:highlight>
                <a:latin typeface="Georgia"/>
                <a:ea typeface="Georgia"/>
                <a:cs typeface="Georgia"/>
                <a:sym typeface="Georgia"/>
              </a:rPr>
              <a:t>ilk önce tüm veriler bir küme haline getirilir yani N tane eleman varsa N tane küme oluşur. Daha sonra birbirine mesafe olarak yakın olan kümeler birleşerek yeni bir küme oluşturur. Bu durum sistem kararlı oluncaya kadar devam eder</a:t>
            </a:r>
            <a:r>
              <a:rPr lang="tr" sz="1200">
                <a:solidFill>
                  <a:srgbClr val="292929"/>
                </a:solidFill>
                <a:highlight>
                  <a:srgbClr val="FFFFFF"/>
                </a:highlight>
                <a:latin typeface="Georgia"/>
                <a:ea typeface="Georgia"/>
                <a:cs typeface="Georgia"/>
                <a:sym typeface="Georgia"/>
              </a:rPr>
              <a:t>. Divisive ise Agglomerative’ in tam tersidir. İlk başta tüm veriler tek bir küme oluşturulur. Daha sonra bu küme parçalanarak kümeleme işlemi yapılır.,</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 sz="1200">
                <a:solidFill>
                  <a:srgbClr val="292929"/>
                </a:solidFill>
                <a:highlight>
                  <a:srgbClr val="FFFFFF"/>
                </a:highlight>
                <a:latin typeface="Georgia"/>
                <a:ea typeface="Georgia"/>
                <a:cs typeface="Georgia"/>
                <a:sym typeface="Georgia"/>
              </a:rPr>
              <a:t>sağ görsel örneğinde de yer alan;</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 sz="1200">
                <a:solidFill>
                  <a:srgbClr val="292929"/>
                </a:solidFill>
                <a:highlight>
                  <a:srgbClr val="FFFFFF"/>
                </a:highlight>
                <a:latin typeface="Georgia"/>
                <a:ea typeface="Georgia"/>
                <a:cs typeface="Georgia"/>
                <a:sym typeface="Georgia"/>
              </a:rPr>
              <a:t>Dendrogram, benzer veri kümeleri arasındaki ilişkileri veya hiyerarşik kümelenmeyi gösteren bir ağaç diyagramıdır. Kaç tane küme oluşturacağımız bilgisini verir.</a:t>
            </a:r>
            <a:r>
              <a:rPr b="1" lang="tr" sz="1200">
                <a:solidFill>
                  <a:srgbClr val="292929"/>
                </a:solidFill>
                <a:highlight>
                  <a:srgbClr val="FFFFFF"/>
                </a:highlight>
                <a:latin typeface="Georgia"/>
                <a:ea typeface="Georgia"/>
                <a:cs typeface="Georgia"/>
                <a:sym typeface="Georgia"/>
              </a:rPr>
              <a:t> En uzun bacaktan çizilen yatay çizgi küme sayısını verir. </a:t>
            </a:r>
            <a:r>
              <a:rPr lang="tr" sz="1200">
                <a:solidFill>
                  <a:srgbClr val="292929"/>
                </a:solidFill>
                <a:highlight>
                  <a:srgbClr val="FFFFFF"/>
                </a:highlight>
                <a:latin typeface="Georgia"/>
                <a:ea typeface="Georgia"/>
                <a:cs typeface="Georgia"/>
                <a:sym typeface="Georgia"/>
              </a:rPr>
              <a:t>Dendrogram şemasını yorumlarsak kümelenme şekli aşağıdaki gibidir.</a:t>
            </a:r>
            <a:endParaRPr sz="12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ad981f8d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ad981f8d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292929"/>
              </a:solidFill>
              <a:highlight>
                <a:srgbClr val="FFFF00"/>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00"/>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00"/>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00"/>
                </a:highlight>
                <a:latin typeface="Georgia"/>
                <a:ea typeface="Georgia"/>
                <a:cs typeface="Georgia"/>
                <a:sym typeface="Georgia"/>
              </a:rPr>
              <a:t>ilk önce tüm veriler bir küme haline getirilir yani N tane eleman varsa N tane küme oluşur. Daha sonra birbirine mesafe olarak yakın olan kümeler birleşerek yeni bir küme oluşturur. Bu durum sistem kararlı oluncaya kadar devam eder</a:t>
            </a:r>
            <a:r>
              <a:rPr lang="tr" sz="1200">
                <a:solidFill>
                  <a:srgbClr val="292929"/>
                </a:solidFill>
                <a:highlight>
                  <a:schemeClr val="lt1"/>
                </a:highlight>
                <a:latin typeface="Georgia"/>
                <a:ea typeface="Georgia"/>
                <a:cs typeface="Georgia"/>
                <a:sym typeface="Georgia"/>
              </a:rPr>
              <a:t>. </a:t>
            </a:r>
            <a:endParaRPr sz="1200">
              <a:solidFill>
                <a:srgbClr val="292929"/>
              </a:solidFill>
              <a:highlight>
                <a:schemeClr val="lt1"/>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200">
              <a:solidFill>
                <a:srgbClr val="292929"/>
              </a:solidFill>
              <a:highlight>
                <a:schemeClr val="lt1"/>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tr" sz="1200">
                <a:solidFill>
                  <a:srgbClr val="292929"/>
                </a:solidFill>
                <a:highlight>
                  <a:schemeClr val="lt1"/>
                </a:highlight>
                <a:latin typeface="Georgia"/>
                <a:ea typeface="Georgia"/>
                <a:cs typeface="Georgia"/>
                <a:sym typeface="Georgia"/>
              </a:rPr>
              <a:t>Divisive ise Agglomerative’ in tam tersidir. İlk başta tüm veriler tek bir küme oluşturulur. Daha sonra bu küme parçalanarak kümeleme işlemi yapılır.,</a:t>
            </a:r>
            <a:endParaRPr sz="1200">
              <a:solidFill>
                <a:srgbClr val="292929"/>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ead65975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ead65975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ae648165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ae648165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Bu algoritmayı kullanarak, bireysel veri noktalarının ilişkisini ve kümelerin ilişkilerini görebilirsiniz. </a:t>
            </a:r>
            <a:endParaRPr/>
          </a:p>
          <a:p>
            <a:pPr indent="0" lvl="0" marL="0" rtl="0" algn="l">
              <a:spcBef>
                <a:spcPts val="0"/>
              </a:spcBef>
              <a:spcAft>
                <a:spcPts val="0"/>
              </a:spcAft>
              <a:buNone/>
            </a:pPr>
            <a:r>
              <a:rPr lang="tr">
                <a:highlight>
                  <a:schemeClr val="accent4"/>
                </a:highlight>
              </a:rPr>
              <a:t>Bu, kümeler arası mesafeye dayalı olarak küçük kümelerin birbiri ardına birleştirilmesiyle elde edilir.</a:t>
            </a:r>
            <a:r>
              <a:rPr lang="tr"/>
              <a:t> </a:t>
            </a:r>
            <a:endParaRPr/>
          </a:p>
          <a:p>
            <a:pPr indent="0" lvl="0" marL="0" rtl="0" algn="l">
              <a:spcBef>
                <a:spcPts val="0"/>
              </a:spcBef>
              <a:spcAft>
                <a:spcPts val="0"/>
              </a:spcAft>
              <a:buNone/>
            </a:pPr>
            <a:r>
              <a:rPr lang="tr"/>
              <a:t>Sonunda, bireysel veri noktaları ve kümeler arasındaki ilişkiyi gösteren bir ağaç yapısı veya dendrogram elde edersiniz.</a:t>
            </a:r>
            <a:endParaRPr/>
          </a:p>
          <a:p>
            <a:pPr indent="0" lvl="0" marL="0" rtl="0" algn="l">
              <a:spcBef>
                <a:spcPts val="0"/>
              </a:spcBef>
              <a:spcAft>
                <a:spcPts val="0"/>
              </a:spcAft>
              <a:buNone/>
            </a:pPr>
            <a:r>
              <a:rPr lang="tr">
                <a:highlight>
                  <a:schemeClr val="accent4"/>
                </a:highlight>
              </a:rPr>
              <a:t>Dendrogramın yüksekliği, kümeler arasındaki mesafedir</a:t>
            </a:r>
            <a:endParaRPr>
              <a:highlight>
                <a:schemeClr val="accent4"/>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49ba867b2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49ba867b2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sz="1050" u="sng">
                <a:solidFill>
                  <a:srgbClr val="0645AD"/>
                </a:solidFill>
                <a:highlight>
                  <a:srgbClr val="FFFFFF"/>
                </a:highlight>
                <a:hlinkClick r:id="rId2">
                  <a:extLst>
                    <a:ext uri="{A12FA001-AC4F-418D-AE19-62706E023703}">
                      <ahyp:hlinkClr val="tx"/>
                    </a:ext>
                  </a:extLst>
                </a:hlinkClick>
              </a:rPr>
              <a:t>Standart normal dağılım</a:t>
            </a:r>
            <a:r>
              <a:rPr lang="tr" sz="1050">
                <a:solidFill>
                  <a:srgbClr val="202122"/>
                </a:solidFill>
                <a:highlight>
                  <a:srgbClr val="FFFFFF"/>
                </a:highlight>
              </a:rPr>
              <a:t>, </a:t>
            </a:r>
            <a:r>
              <a:rPr lang="tr" sz="1050">
                <a:solidFill>
                  <a:srgbClr val="0645AD"/>
                </a:solidFill>
                <a:highlight>
                  <a:srgbClr val="FFFFFF"/>
                </a:highlight>
                <a:uFill>
                  <a:noFill/>
                </a:uFill>
                <a:hlinkClick r:id="rId3">
                  <a:extLst>
                    <a:ext uri="{A12FA001-AC4F-418D-AE19-62706E023703}">
                      <ahyp:hlinkClr val="tx"/>
                    </a:ext>
                  </a:extLst>
                </a:hlinkClick>
              </a:rPr>
              <a:t>ortalama</a:t>
            </a:r>
            <a:r>
              <a:rPr lang="tr" sz="1050">
                <a:solidFill>
                  <a:srgbClr val="202122"/>
                </a:solidFill>
                <a:highlight>
                  <a:srgbClr val="FFFFFF"/>
                </a:highlight>
              </a:rPr>
              <a:t> değeri 0 ve </a:t>
            </a:r>
            <a:r>
              <a:rPr lang="tr" sz="1050">
                <a:solidFill>
                  <a:srgbClr val="0645AD"/>
                </a:solidFill>
                <a:highlight>
                  <a:srgbClr val="FFFFFF"/>
                </a:highlight>
                <a:uFill>
                  <a:noFill/>
                </a:uFill>
                <a:hlinkClick r:id="rId4">
                  <a:extLst>
                    <a:ext uri="{A12FA001-AC4F-418D-AE19-62706E023703}">
                      <ahyp:hlinkClr val="tx"/>
                    </a:ext>
                  </a:extLst>
                </a:hlinkClick>
              </a:rPr>
              <a:t>varyans</a:t>
            </a:r>
            <a:r>
              <a:rPr lang="tr" sz="1050">
                <a:solidFill>
                  <a:srgbClr val="202122"/>
                </a:solidFill>
                <a:highlight>
                  <a:srgbClr val="FFFFFF"/>
                </a:highlight>
              </a:rPr>
              <a:t> değeri 1 olan normal dağılım ailesinin tek bir elemanıdır.</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Verilerin Gauss dağılımları gibi dağılımlardan oluştuğunu varsayar. </a:t>
            </a:r>
            <a:endParaRPr/>
          </a:p>
          <a:p>
            <a:pPr indent="0" lvl="0" marL="0" rtl="0" algn="l">
              <a:spcBef>
                <a:spcPts val="0"/>
              </a:spcBef>
              <a:spcAft>
                <a:spcPts val="0"/>
              </a:spcAft>
              <a:buNone/>
            </a:pPr>
            <a:r>
              <a:rPr lang="tr"/>
              <a:t>Resimde, dağıtım tabanlı algoritma, verileri üç Gauss dağılımında kümeler. </a:t>
            </a:r>
            <a:endParaRPr/>
          </a:p>
          <a:p>
            <a:pPr indent="0" lvl="0" marL="0" rtl="0" algn="l">
              <a:spcBef>
                <a:spcPts val="0"/>
              </a:spcBef>
              <a:spcAft>
                <a:spcPts val="0"/>
              </a:spcAft>
              <a:buNone/>
            </a:pPr>
            <a:r>
              <a:rPr lang="tr"/>
              <a:t>Dağılımın merkezine olan uzaklık arttıkça, bir noktanın dağılıma ait olma olasılığı azalır. </a:t>
            </a:r>
            <a:endParaRPr/>
          </a:p>
          <a:p>
            <a:pPr indent="0" lvl="0" marL="0" rtl="0" algn="l">
              <a:spcBef>
                <a:spcPts val="0"/>
              </a:spcBef>
              <a:spcAft>
                <a:spcPts val="0"/>
              </a:spcAft>
              <a:buNone/>
            </a:pPr>
            <a:r>
              <a:rPr lang="tr"/>
              <a:t>Bantlar, olasılığın azaldığını gösteriyor. </a:t>
            </a:r>
            <a:endParaRPr/>
          </a:p>
          <a:p>
            <a:pPr indent="0" lvl="0" marL="0" rtl="0" algn="l">
              <a:spcBef>
                <a:spcPts val="0"/>
              </a:spcBef>
              <a:spcAft>
                <a:spcPts val="0"/>
              </a:spcAft>
              <a:buNone/>
            </a:pPr>
            <a:r>
              <a:rPr lang="tr"/>
              <a:t>Verilerinizdeki dağıtım türünü bilmiyorsanız farklı bir algoritma kullanmalısınız.</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solidFill>
                  <a:srgbClr val="292929"/>
                </a:solidFill>
                <a:highlight>
                  <a:srgbClr val="FFFFFF"/>
                </a:highlight>
              </a:rPr>
              <a:t>Veri noktalarının mesafesini göz önünde bulundurmak yerine, yoğunluğa dayalı kümeleme yöntemlerinde, bir mahalle kümeleri oluşturduğu düşünülmektedir. Komşuluk, verilen verilerden bir küme oluşturmak için ilgilenilen bir bölgede (tipik olarak başka bir veri noktası) bulunması gereken buradaki veri noktalarının sayısını ifade eder.</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rPr lang="tr">
                <a:solidFill>
                  <a:srgbClr val="292929"/>
                </a:solidFill>
                <a:highlight>
                  <a:srgbClr val="FFFFFF"/>
                </a:highlight>
              </a:rPr>
              <a:t>K-ortalamalardan farklı olarak, DBSCAN parametre olarak küme sayısını gerektirmez. Bunun yerine, verilere dayalı olarak kümelerin sayısını çıkarır ve rasgele şekle sahip kümeleri keşfedebilir (karşılaştırma için, k-ortalamaları genellikle küresel kümeleri keşfeder). Daha önce söylediğim gibi, ɛ-komşu, yerel yoğunluğu yaklaşık olarak tahmin etmek için DBSCAN için temeldir, bu nedenle algoritmanın iki parametresi vardır:</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rPr lang="tr">
                <a:solidFill>
                  <a:srgbClr val="292929"/>
                </a:solidFill>
                <a:highlight>
                  <a:srgbClr val="FFFFFF"/>
                </a:highlight>
              </a:rPr>
              <a:t>ɛ: Bir veri noktası etrafındaki mahallelerimizin yarıçapı p.</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minPts: Bir kümeyi tanımlamak için bir mahallede istediğimiz minimum veri noktası sayısı.</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Bu iki parametreyi kullanarak, DBSCAN veri noktalarını üç kategoriye ayırır:</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Çekirdek Noktalar: Nbhd(p,ɛ) [p'nin komşuluğu] en az minPts içeriyorsa, bir p veri noktası bir çekirdek noktadır; |Nbhd(p,ɛ)| &gt;= minPts.</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Sınır Noktaları: Nbhd(q, ɛ) minPts'den daha az veri noktası içeriyorsa *q veri noktası bir sınır noktasıdır, ancak q'ya bazı p çekirdek noktasından erişilebilir.</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Aykırı Değer: Bir o veri noktası, ne bir çekirdek nokta ne de bir sınır noktası değilse bir aykırı değerdir. Esasen, bu “diğer” sınıftır.</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Bu tanımlar soyut görünebilir, bu yüzden her birinin ne anlama geldiğini daha ayrıntılı olarak ele alalım.</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rPr lang="tr">
                <a:solidFill>
                  <a:srgbClr val="292929"/>
                </a:solidFill>
                <a:highlight>
                  <a:srgbClr val="FFFFFF"/>
                </a:highlight>
              </a:rPr>
              <a:t>Bu kümeleme modelinde, veri alanındaki veri noktalarının çeşitli yoğunluktaki alanları için veri alanı aranacaktır. Veri alanında bulunan farklı yoğunluklara dayalı olarak çeşitli yoğunluk bölgelerini izole eder.</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Yoğunluğa Dayalı Kümeleme, veri alanındaki bir kümenin, bu tür diğer kümelerden düşük noktalı bitişik bölgelerle ayrılan, yüksek nokta yoğunluklu bitişik bir bölge olduğu fikrine dayanarak, verilerdeki ayırt edici grupları/kümeleri tanımlayan denetimsiz öğrenme yöntemlerini ifade eder. yoğunluk. Düşük nokta yoğunluğunun ayırma bölgelerindeki veri noktaları tipik olarak gürültü/aykırı değerler olarak kabul edilir.</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Her nokta için komşuluğu hesaplamak için aynı ɛ'yi kullanırız, bu nedenle tüm komşulukların hacmi aynıdır. Ancak, farklı olan her mahalledeki diğer noktaların sayısıdır. Mahalledeki veri noktalarının sayısını onun kütlesi olarak düşünebileceğimizi söylediğimi hatırlayın. Her mahallenin hacmi sabittir ve komşuluğun kütlesi değişkendir, bu nedenle bir çekirdek nokta olması için gereken minimum kütle miktarına bir eşik koyarak, esasen minimum bir yoğunluk eşiği belirliyoruz. Bu nedenle, çekirdek noktalar, minimum yoğunluk gereksinimini karşılayan veri noktalarıdır.</a:t>
            </a:r>
            <a:endParaRPr>
              <a:solidFill>
                <a:srgbClr val="292929"/>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49ba867b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49ba867b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tr"/>
              <a:t>Hiyerarşik kümelemenin aksine, verileri hiyerarşik olmayan kümeler halinde düzenler.</a:t>
            </a:r>
            <a:endParaRPr/>
          </a:p>
          <a:p>
            <a:pPr indent="0" lvl="0" marL="0" rtl="0" algn="l">
              <a:spcBef>
                <a:spcPts val="0"/>
              </a:spcBef>
              <a:spcAft>
                <a:spcPts val="0"/>
              </a:spcAft>
              <a:buNone/>
            </a:pPr>
            <a:r>
              <a:rPr lang="tr"/>
              <a:t>k-means, en yaygın olarak kullanılan centroid tabanlı kümeleme algoritmasıdır. </a:t>
            </a:r>
            <a:endParaRPr/>
          </a:p>
          <a:p>
            <a:pPr indent="0" lvl="0" marL="0" rtl="0" algn="l">
              <a:spcBef>
                <a:spcPts val="0"/>
              </a:spcBef>
              <a:spcAft>
                <a:spcPts val="0"/>
              </a:spcAft>
              <a:buClr>
                <a:schemeClr val="dk1"/>
              </a:buClr>
              <a:buSzPts val="1100"/>
              <a:buFont typeface="Arial"/>
              <a:buNone/>
            </a:pPr>
            <a:r>
              <a:rPr lang="tr"/>
              <a:t>Centroid tabanlı algoritmalar verimlidir ancak başlangıç koşullarına ve aykırı değerlere karşı hassastır.</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Algoritmanın arkasındaki temel fikir, kümedeki noktaların merkeze olan uzaklıklarının karesi en aza indirilecek şekilde, merkeze yakınlıklarına göre gruplandırılmış k nokta kümesini bulmak ve ardından k tane ağırlık merkezi bulmaktır.</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49ba867b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e49ba867b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K-Means ve Hiyerarşik Bölütleme yaygın olarak kullanılan kümeleme algoritmalarındandır. Bu algoritmalar müşteri segmentasyonu, pazar segmentasyonu, bilgisayar ile görü gibi alanlarda sıkça kullanılırlar.</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Clustering -- birbiriyle özdeş yakın özellikte olan verilerin tek bir grupta toplanması</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classification da sınıflarımız belli, clustering de elimizde sınıf yok. birbirine yakınlık kurarak bir gruplandırma yapıyor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clustering türleri (4 tane)</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overlapping-- bir kümeye tam dahil olamama durumu, merkezde bu gruptadır dediğiniz ama git gide bulanıklaşan</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hierarchical clustering -- uçan hayvanlar, yüzen hayvanlar, memeliler, net şekilde bölünmesini isteriz, ağaç çizen herhangi bir örnek</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K-Means algoritması</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önce 2 boyutlu bir uzay üzerine serilmiş</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ardından 2 nokta verilmiş (kaç nokta olacağını siz veriyorsunuz, k aslında sizi versiğiniz renkli nokta sayısı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means ortalama demek, bu noktaların means kabul ederek bölütleme yapacak</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ardından sınıflandırma yapmış, bir sınır çizilmiş, (çizgi ile)</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sonunda da bölütleme işlemi yapılmış</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chemeClr val="accent4"/>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rPr lang="tr" sz="1200">
                <a:solidFill>
                  <a:srgbClr val="292929"/>
                </a:solidFill>
                <a:highlight>
                  <a:schemeClr val="accent4"/>
                </a:highlight>
                <a:latin typeface="Georgia"/>
                <a:ea typeface="Georgia"/>
                <a:cs typeface="Georgia"/>
                <a:sym typeface="Georgia"/>
              </a:rPr>
              <a:t>K değeri belirlendikten sonra algoritmada rastgele K tane merkez noktası seçer. Her veri ile rastgele belirlenen merkez noktaları arasındaki uzaklığı hesaplayarak veriyi en yakın merkez noktasına göre bir kümeye atar. Daha sonra her küme için yeniden bir merkez noktası seçilir ve yeni merkez noktalarına göre kümeleme işlemi yapılır. Bu durum sistem kararlı hale gelene kadar devam eder.</a:t>
            </a:r>
            <a:endParaRPr sz="1200">
              <a:solidFill>
                <a:srgbClr val="292929"/>
              </a:solidFill>
              <a:highlight>
                <a:schemeClr val="accent4"/>
              </a:highlight>
              <a:latin typeface="Century"/>
              <a:ea typeface="Century"/>
              <a:cs typeface="Century"/>
              <a:sym typeface="Century"/>
            </a:endParaRPr>
          </a:p>
          <a:p>
            <a:pPr indent="0" lvl="0" marL="0" rtl="0" algn="l">
              <a:spcBef>
                <a:spcPts val="0"/>
              </a:spcBef>
              <a:spcAft>
                <a:spcPts val="0"/>
              </a:spcAft>
              <a:buClr>
                <a:schemeClr val="dk1"/>
              </a:buClr>
              <a:buSzPts val="1100"/>
              <a:buFont typeface="Arial"/>
              <a:buNone/>
            </a:pPr>
            <a:r>
              <a:t/>
            </a:r>
            <a:endParaRPr sz="1200">
              <a:solidFill>
                <a:srgbClr val="292929"/>
              </a:solidFill>
              <a:highlight>
                <a:srgbClr val="FFFFFF"/>
              </a:highlight>
              <a:latin typeface="Century"/>
              <a:ea typeface="Century"/>
              <a:cs typeface="Century"/>
              <a:sym typeface="Century"/>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49ba867b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49ba867b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solidFill>
                  <a:srgbClr val="292929"/>
                </a:solidFill>
                <a:highlight>
                  <a:schemeClr val="accent4"/>
                </a:highlight>
              </a:rPr>
              <a:t>amaç fonksiyonu??</a:t>
            </a:r>
            <a:endParaRPr>
              <a:solidFill>
                <a:srgbClr val="292929"/>
              </a:solidFill>
              <a:highlight>
                <a:schemeClr val="accent4"/>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K-Means’ teki </a:t>
            </a:r>
            <a:r>
              <a:rPr b="1" lang="tr">
                <a:solidFill>
                  <a:srgbClr val="292929"/>
                </a:solidFill>
                <a:highlight>
                  <a:srgbClr val="FFFFFF"/>
                </a:highlight>
              </a:rPr>
              <a:t>K değeri küme sayısını </a:t>
            </a:r>
            <a:r>
              <a:rPr lang="tr">
                <a:solidFill>
                  <a:srgbClr val="292929"/>
                </a:solidFill>
                <a:highlight>
                  <a:srgbClr val="FFFFFF"/>
                </a:highlight>
              </a:rPr>
              <a:t>belirler ve bu değeri parametre olarak alması gerekir.</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K değeri belirlendikten sonra algoritmada rastgele K tane merkez noktası seçer. Her veri ile rastgele belirlenen merkez noktaları arasındaki uzaklığı hesaplayarak veriyi en yakın merkez noktasına göre bir kümeye atar. Daha sonra her küme için yeniden bir merkez noktası seçilir ve yeni merkez noktalarına göre kümeleme işlemi yapılır. Bu durum sistem kararlı hale gelene kadar devam eder.</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rPr lang="tr">
                <a:solidFill>
                  <a:srgbClr val="292929"/>
                </a:solidFill>
                <a:highlight>
                  <a:srgbClr val="FFFFFF"/>
                </a:highlight>
              </a:rPr>
              <a:t>Kümeleme sonucu küme içi elamanlar arasındaki benzerlikler çok iken, kümeler arası (inter-cluster) elamanları arasındaki benzerlikler çok düşüktür.</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7b3786f13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7b3786f13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sz="1050">
                <a:solidFill>
                  <a:srgbClr val="202122"/>
                </a:solidFill>
                <a:highlight>
                  <a:srgbClr val="FFFFFF"/>
                </a:highlight>
              </a:rPr>
              <a:t>Amaç, gerçekleştirilen bölümleme işlemi sonunda elde edilen kümelerin, küme içi benzerliklerinin maksimum ve kümeler arası benzerliklerinin ise minimum olmasını sağlamaktır.</a:t>
            </a:r>
            <a:endParaRPr sz="1050">
              <a:solidFill>
                <a:srgbClr val="202122"/>
              </a:solidFill>
              <a:highlight>
                <a:srgbClr val="FFFFFF"/>
              </a:highlight>
            </a:endParaRPr>
          </a:p>
          <a:p>
            <a:pPr indent="0" lvl="0" marL="0" rtl="0" algn="l">
              <a:spcBef>
                <a:spcPts val="0"/>
              </a:spcBef>
              <a:spcAft>
                <a:spcPts val="0"/>
              </a:spcAft>
              <a:buNone/>
            </a:pPr>
            <a:r>
              <a:t/>
            </a:r>
            <a:endParaRPr sz="1050">
              <a:solidFill>
                <a:srgbClr val="202122"/>
              </a:solidFill>
              <a:highlight>
                <a:srgbClr val="FFFFFF"/>
              </a:highlight>
            </a:endParaRPr>
          </a:p>
          <a:p>
            <a:pPr indent="0" lvl="0" marL="0" rtl="0" algn="l">
              <a:spcBef>
                <a:spcPts val="0"/>
              </a:spcBef>
              <a:spcAft>
                <a:spcPts val="0"/>
              </a:spcAft>
              <a:buNone/>
            </a:pPr>
            <a:r>
              <a:t/>
            </a:r>
            <a:endParaRPr sz="1050">
              <a:solidFill>
                <a:srgbClr val="202122"/>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49ba867b2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49ba867b2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tr"/>
              <a:t>k değerini 3 seçildiği için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9f5842a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9f5842a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 sz="1200">
                <a:solidFill>
                  <a:srgbClr val="292929"/>
                </a:solidFill>
                <a:highlight>
                  <a:srgbClr val="FFFFFF"/>
                </a:highlight>
                <a:latin typeface="Georgia"/>
                <a:ea typeface="Georgia"/>
                <a:cs typeface="Georgia"/>
                <a:sym typeface="Georgia"/>
              </a:rPr>
              <a:t>neden dirsek noktası?</a:t>
            </a:r>
            <a:endParaRPr sz="1200">
              <a:solidFill>
                <a:srgbClr val="292929"/>
              </a:solidFill>
              <a:highlight>
                <a:srgbClr val="FFFFFF"/>
              </a:highlight>
              <a:latin typeface="Georgia"/>
              <a:ea typeface="Georgia"/>
              <a:cs typeface="Georgia"/>
              <a:sym typeface="Georgia"/>
            </a:endParaRPr>
          </a:p>
          <a:p>
            <a:pPr indent="0" lvl="0" marL="0" marR="114300" rtl="0" algn="l">
              <a:lnSpc>
                <a:spcPct val="83000"/>
              </a:lnSpc>
              <a:spcBef>
                <a:spcPts val="0"/>
              </a:spcBef>
              <a:spcAft>
                <a:spcPts val="0"/>
              </a:spcAft>
              <a:buNone/>
            </a:pPr>
            <a:r>
              <a:rPr lang="tr" sz="1300">
                <a:solidFill>
                  <a:srgbClr val="292929"/>
                </a:solidFill>
                <a:highlight>
                  <a:srgbClr val="FFFFFF"/>
                </a:highlight>
                <a:latin typeface="Georgia"/>
                <a:ea typeface="Georgia"/>
                <a:cs typeface="Georgia"/>
                <a:sym typeface="Georgia"/>
              </a:rPr>
              <a:t>Elbow metodu; noktaların her K değerine göre küme merkezine uzaklıklarının karesi toplamı hesaplanmaktadır. Bu değerlere göre her K değeri için grafik çizilmektedir. Grafik üzerinde toplamlar arasındaki farkın azalmaya başladığı dirsek noktası en uygun K değeri olarak belirlenmektedir</a:t>
            </a:r>
            <a:endParaRPr sz="1300">
              <a:solidFill>
                <a:srgbClr val="292929"/>
              </a:solidFill>
              <a:highlight>
                <a:srgbClr val="FFFFFF"/>
              </a:highlight>
              <a:latin typeface="Georgia"/>
              <a:ea typeface="Georgia"/>
              <a:cs typeface="Georgia"/>
              <a:sym typeface="Georgia"/>
            </a:endParaRPr>
          </a:p>
          <a:p>
            <a:pPr indent="0" lvl="0" marL="0" marR="114300" rtl="0" algn="l">
              <a:lnSpc>
                <a:spcPct val="83000"/>
              </a:lnSpc>
              <a:spcBef>
                <a:spcPts val="0"/>
              </a:spcBef>
              <a:spcAft>
                <a:spcPts val="0"/>
              </a:spcAft>
              <a:buNone/>
            </a:pPr>
            <a:r>
              <a:rPr lang="tr" sz="1300">
                <a:solidFill>
                  <a:srgbClr val="292929"/>
                </a:solidFill>
                <a:highlight>
                  <a:srgbClr val="FFFFFF"/>
                </a:highlight>
                <a:latin typeface="Georgia"/>
                <a:ea typeface="Georgia"/>
                <a:cs typeface="Georgia"/>
                <a:sym typeface="Georgia"/>
              </a:rPr>
              <a:t>Yukarıdaki grafikten, k=3'te grafiğin optimum bir minimum değere ulaştığını çıkarabiliriz. 4'ten sonra küme içi mesafe azalsa da, daha fazla hesaplama yapıyor olurduk.</a:t>
            </a:r>
            <a:endParaRPr sz="13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 sz="1200">
                <a:solidFill>
                  <a:srgbClr val="292929"/>
                </a:solidFill>
                <a:highlight>
                  <a:srgbClr val="FFFFFF"/>
                </a:highlight>
                <a:latin typeface="Georgia"/>
                <a:ea typeface="Georgia"/>
                <a:cs typeface="Georgia"/>
                <a:sym typeface="Georgia"/>
              </a:rPr>
              <a:t>K değerini kendimiz belirleyebileceğimiz gibi, farklı methodlarla da belirleyebiliriz.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 sz="1200">
                <a:solidFill>
                  <a:srgbClr val="292929"/>
                </a:solidFill>
                <a:highlight>
                  <a:srgbClr val="FFFFFF"/>
                </a:highlight>
                <a:latin typeface="Georgia"/>
                <a:ea typeface="Georgia"/>
                <a:cs typeface="Georgia"/>
                <a:sym typeface="Georgia"/>
              </a:rPr>
              <a:t>elbow bunlardan biridir</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 sz="1200">
                <a:solidFill>
                  <a:srgbClr val="292929"/>
                </a:solidFill>
                <a:highlight>
                  <a:srgbClr val="FFFFFF"/>
                </a:highlight>
                <a:latin typeface="Georgia"/>
                <a:ea typeface="Georgia"/>
                <a:cs typeface="Georgia"/>
                <a:sym typeface="Georgia"/>
              </a:rPr>
              <a:t>en uygun K değerini seçmemize yardımcı olur.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 sz="1200">
                <a:solidFill>
                  <a:srgbClr val="292929"/>
                </a:solidFill>
                <a:highlight>
                  <a:srgbClr val="FFFFFF"/>
                </a:highlight>
                <a:latin typeface="Georgia"/>
                <a:ea typeface="Georgia"/>
                <a:cs typeface="Georgia"/>
                <a:sym typeface="Georgia"/>
              </a:rPr>
              <a:t>her K değerine göre küme merkezine uzaklıklarının karesi toplamı hesaplanmaktadır.</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tr" sz="1200">
                <a:solidFill>
                  <a:srgbClr val="292929"/>
                </a:solidFill>
                <a:highlight>
                  <a:srgbClr val="FFFFFF"/>
                </a:highlight>
                <a:latin typeface="Georgia"/>
                <a:ea typeface="Georgia"/>
                <a:cs typeface="Georgia"/>
                <a:sym typeface="Georgia"/>
              </a:rPr>
              <a:t>Bu değerlere göre her K değeri için grafik çizilmektedir. Grafik üzerinde </a:t>
            </a:r>
            <a:r>
              <a:rPr lang="tr" sz="1200">
                <a:solidFill>
                  <a:srgbClr val="292929"/>
                </a:solidFill>
                <a:highlight>
                  <a:schemeClr val="accent4"/>
                </a:highlight>
                <a:latin typeface="Georgia"/>
                <a:ea typeface="Georgia"/>
                <a:cs typeface="Georgia"/>
                <a:sym typeface="Georgia"/>
              </a:rPr>
              <a:t>toplamlar arasındaki fark</a:t>
            </a:r>
            <a:r>
              <a:rPr lang="tr" sz="1200">
                <a:solidFill>
                  <a:srgbClr val="292929"/>
                </a:solidFill>
                <a:highlight>
                  <a:srgbClr val="FFFFFF"/>
                </a:highlight>
                <a:latin typeface="Georgia"/>
                <a:ea typeface="Georgia"/>
                <a:cs typeface="Georgia"/>
                <a:sym typeface="Georgia"/>
              </a:rPr>
              <a:t>ın azalmaya başladığı dirsek noktası en uygun K değeri olarak belirlenmektedir.</a:t>
            </a:r>
            <a:endParaRPr sz="12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8781aa1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8781aa1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-1 nasıl olur?</a:t>
            </a:r>
            <a:endParaRPr/>
          </a:p>
          <a:p>
            <a:pPr indent="0" lvl="0" marL="0" rtl="0" algn="l">
              <a:spcBef>
                <a:spcPts val="0"/>
              </a:spcBef>
              <a:spcAft>
                <a:spcPts val="0"/>
              </a:spcAft>
              <a:buNone/>
            </a:pPr>
            <a:r>
              <a:rPr lang="tr"/>
              <a:t>Siluet, bir kümeleme algoritmasının nasıl performans gösterdiğinin bir ölçüsüdür. Veri kümesindeki her noktanın siluet katsayısını hesapladıktan sonra, veri kümesinin k küme halinde ne kadar iyi kümelendiğinin görsel bir temsilini elde etmek için çizin. Siluet grafiği, bir kümedeki her noktanın komşu kümelerdeki noktalara ne kadar yakın olduğunun bir ölçüsünü gösterir ve böylece küme sayısı gibi parametreleri görsel olarak değerlendirmenin bir yolunu sağlar.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49ba867b2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e49ba867b2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uzaklıkları nasıl belirliyor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
              <a:t>Adım 2:</a:t>
            </a:r>
            <a:endParaRPr/>
          </a:p>
          <a:p>
            <a:pPr indent="0" lvl="0" marL="0" rtl="0" algn="l">
              <a:spcBef>
                <a:spcPts val="0"/>
              </a:spcBef>
              <a:spcAft>
                <a:spcPts val="0"/>
              </a:spcAft>
              <a:buClr>
                <a:schemeClr val="dk1"/>
              </a:buClr>
              <a:buSzPts val="1100"/>
              <a:buFont typeface="Arial"/>
              <a:buNone/>
            </a:pPr>
            <a:r>
              <a:rPr lang="tr"/>
              <a:t>İlk kümeler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tr"/>
              <a:t>Algoritma, k tane ilk küme elde etmek için her noktayı en yakın merkez noktasına atar.</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7b3786f13_0_1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ge7b3786f13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49ba867b2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49ba867b2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tr"/>
              <a:t>Aşama 3:</a:t>
            </a:r>
            <a:endParaRPr/>
          </a:p>
          <a:p>
            <a:pPr indent="0" lvl="0" marL="0" rtl="0" algn="l">
              <a:spcBef>
                <a:spcPts val="0"/>
              </a:spcBef>
              <a:spcAft>
                <a:spcPts val="0"/>
              </a:spcAft>
              <a:buClr>
                <a:schemeClr val="dk1"/>
              </a:buClr>
              <a:buSzPts val="1100"/>
              <a:buFont typeface="Arial"/>
              <a:buNone/>
            </a:pPr>
            <a:r>
              <a:rPr lang="tr"/>
              <a:t>ağırlık merkezinin yeniden hesaplanması</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tr"/>
              <a:t>Algoritma, her küme için kümedeki tüm noktaların ortalamasını alarak ağırlık merkezini yeniden hesaplar. Merkezlerdeki değişiklikler Şekil 3'te oklarla gösterilmiştir. Merkezler değiştiğinden, algoritma noktaları en yakın merkeze yeniden atar. Şekil 4, yeniden atamadan sonra yeni kümeleri gösterir.</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49ba867b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49ba867b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highlight>
                  <a:schemeClr val="accent4"/>
                </a:highlight>
              </a:rPr>
              <a:t>Diğer kriterler</a:t>
            </a:r>
            <a:endParaRPr>
              <a:highlight>
                <a:schemeClr val="accent4"/>
              </a:highlight>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Clr>
                <a:schemeClr val="dk1"/>
              </a:buClr>
              <a:buSzPts val="1100"/>
              <a:buFont typeface="Arial"/>
              <a:buNone/>
            </a:pPr>
            <a:r>
              <a:t/>
            </a:r>
            <a:endParaRPr sz="1500">
              <a:solidFill>
                <a:schemeClr val="dk1"/>
              </a:solidFill>
              <a:highlight>
                <a:srgbClr val="FFFFFE"/>
              </a:highlight>
              <a:latin typeface="Century"/>
              <a:ea typeface="Century"/>
              <a:cs typeface="Century"/>
              <a:sym typeface="Century"/>
            </a:endParaRPr>
          </a:p>
          <a:p>
            <a:pPr indent="0" lvl="0" marL="0" rtl="0" algn="l">
              <a:lnSpc>
                <a:spcPct val="135714"/>
              </a:lnSpc>
              <a:spcBef>
                <a:spcPts val="0"/>
              </a:spcBef>
              <a:spcAft>
                <a:spcPts val="0"/>
              </a:spcAft>
              <a:buClr>
                <a:schemeClr val="dk1"/>
              </a:buClr>
              <a:buSzPts val="1100"/>
              <a:buFont typeface="Arial"/>
              <a:buNone/>
            </a:pPr>
            <a:r>
              <a:rPr lang="tr" sz="1500">
                <a:solidFill>
                  <a:schemeClr val="dk1"/>
                </a:solidFill>
                <a:highlight>
                  <a:srgbClr val="FFFFFE"/>
                </a:highlight>
                <a:latin typeface="Century"/>
                <a:ea typeface="Century"/>
                <a:cs typeface="Century"/>
                <a:sym typeface="Century"/>
              </a:rPr>
              <a:t>“</a:t>
            </a:r>
            <a:r>
              <a:rPr lang="tr" sz="1500">
                <a:solidFill>
                  <a:schemeClr val="dk1"/>
                </a:solidFill>
                <a:highlight>
                  <a:srgbClr val="FFFFFE"/>
                </a:highlight>
                <a:latin typeface="Century"/>
                <a:ea typeface="Century"/>
                <a:cs typeface="Century"/>
                <a:sym typeface="Century"/>
              </a:rPr>
              <a:t>convergence” burada ne peki? </a:t>
            </a:r>
            <a:endParaRPr sz="1500">
              <a:solidFill>
                <a:schemeClr val="dk1"/>
              </a:solidFill>
              <a:highlight>
                <a:srgbClr val="FFFFFE"/>
              </a:highlight>
              <a:latin typeface="Century"/>
              <a:ea typeface="Century"/>
              <a:cs typeface="Century"/>
              <a:sym typeface="Century"/>
            </a:endParaRPr>
          </a:p>
          <a:p>
            <a:pPr indent="0" lvl="0" marL="0" rtl="0" algn="l">
              <a:lnSpc>
                <a:spcPct val="135714"/>
              </a:lnSpc>
              <a:spcBef>
                <a:spcPts val="0"/>
              </a:spcBef>
              <a:spcAft>
                <a:spcPts val="0"/>
              </a:spcAft>
              <a:buClr>
                <a:schemeClr val="dk1"/>
              </a:buClr>
              <a:buSzPts val="1100"/>
              <a:buFont typeface="Arial"/>
              <a:buNone/>
            </a:pPr>
            <a:r>
              <a:t/>
            </a:r>
            <a:endParaRPr sz="1500">
              <a:solidFill>
                <a:schemeClr val="dk1"/>
              </a:solidFill>
              <a:highlight>
                <a:srgbClr val="FFFFFE"/>
              </a:highlight>
              <a:latin typeface="Century"/>
              <a:ea typeface="Century"/>
              <a:cs typeface="Century"/>
              <a:sym typeface="Century"/>
            </a:endParaRPr>
          </a:p>
          <a:p>
            <a:pPr indent="0" lvl="0" marL="0" rtl="0" algn="l">
              <a:lnSpc>
                <a:spcPct val="135714"/>
              </a:lnSpc>
              <a:spcBef>
                <a:spcPts val="0"/>
              </a:spcBef>
              <a:spcAft>
                <a:spcPts val="0"/>
              </a:spcAft>
              <a:buClr>
                <a:schemeClr val="dk1"/>
              </a:buClr>
              <a:buSzPts val="1100"/>
              <a:buFont typeface="Arial"/>
              <a:buNone/>
            </a:pPr>
            <a:r>
              <a:rPr lang="tr">
                <a:solidFill>
                  <a:schemeClr val="dk1"/>
                </a:solidFill>
                <a:highlight>
                  <a:srgbClr val="FFFFFE"/>
                </a:highlight>
                <a:latin typeface="Century"/>
                <a:ea typeface="Century"/>
                <a:cs typeface="Century"/>
                <a:sym typeface="Century"/>
              </a:rPr>
              <a:t>Adım - 4:</a:t>
            </a:r>
            <a:endParaRPr>
              <a:solidFill>
                <a:schemeClr val="dk1"/>
              </a:solidFill>
              <a:highlight>
                <a:srgbClr val="FFFFFE"/>
              </a:highlight>
              <a:latin typeface="Century"/>
              <a:ea typeface="Century"/>
              <a:cs typeface="Century"/>
              <a:sym typeface="Century"/>
            </a:endParaRPr>
          </a:p>
          <a:p>
            <a:pPr indent="0" lvl="0" marL="0" rtl="0" algn="l">
              <a:lnSpc>
                <a:spcPct val="135714"/>
              </a:lnSpc>
              <a:spcBef>
                <a:spcPts val="0"/>
              </a:spcBef>
              <a:spcAft>
                <a:spcPts val="0"/>
              </a:spcAft>
              <a:buClr>
                <a:schemeClr val="dk1"/>
              </a:buClr>
              <a:buSzPts val="1100"/>
              <a:buFont typeface="Arial"/>
              <a:buNone/>
            </a:pPr>
            <a:r>
              <a:rPr lang="tr">
                <a:solidFill>
                  <a:schemeClr val="dk1"/>
                </a:solidFill>
                <a:highlight>
                  <a:srgbClr val="FFFFFE"/>
                </a:highlight>
                <a:latin typeface="Century"/>
                <a:ea typeface="Century"/>
                <a:cs typeface="Century"/>
                <a:sym typeface="Century"/>
              </a:rPr>
              <a:t>Yeniden atamadan sonra kümeler</a:t>
            </a:r>
            <a:endParaRPr>
              <a:solidFill>
                <a:schemeClr val="dk1"/>
              </a:solidFill>
              <a:highlight>
                <a:srgbClr val="FFFFFE"/>
              </a:highlight>
              <a:latin typeface="Century"/>
              <a:ea typeface="Century"/>
              <a:cs typeface="Century"/>
              <a:sym typeface="Century"/>
            </a:endParaRPr>
          </a:p>
          <a:p>
            <a:pPr indent="0" lvl="0" marL="0" rtl="0" algn="l">
              <a:lnSpc>
                <a:spcPct val="135714"/>
              </a:lnSpc>
              <a:spcBef>
                <a:spcPts val="0"/>
              </a:spcBef>
              <a:spcAft>
                <a:spcPts val="0"/>
              </a:spcAft>
              <a:buClr>
                <a:schemeClr val="dk1"/>
              </a:buClr>
              <a:buSzPts val="1100"/>
              <a:buFont typeface="Arial"/>
              <a:buNone/>
            </a:pPr>
            <a:r>
              <a:t/>
            </a:r>
            <a:endParaRPr>
              <a:solidFill>
                <a:schemeClr val="dk1"/>
              </a:solidFill>
              <a:highlight>
                <a:srgbClr val="FFFFFE"/>
              </a:highlight>
              <a:latin typeface="Century"/>
              <a:ea typeface="Century"/>
              <a:cs typeface="Century"/>
              <a:sym typeface="Century"/>
            </a:endParaRPr>
          </a:p>
          <a:p>
            <a:pPr indent="0" lvl="0" marL="0" rtl="0" algn="l">
              <a:lnSpc>
                <a:spcPct val="135714"/>
              </a:lnSpc>
              <a:spcBef>
                <a:spcPts val="0"/>
              </a:spcBef>
              <a:spcAft>
                <a:spcPts val="0"/>
              </a:spcAft>
              <a:buClr>
                <a:schemeClr val="dk1"/>
              </a:buClr>
              <a:buSzPts val="1100"/>
              <a:buFont typeface="Arial"/>
              <a:buNone/>
            </a:pPr>
            <a:r>
              <a:rPr lang="tr">
                <a:solidFill>
                  <a:schemeClr val="dk1"/>
                </a:solidFill>
                <a:highlight>
                  <a:srgbClr val="FFFFFE"/>
                </a:highlight>
                <a:latin typeface="Century"/>
                <a:ea typeface="Century"/>
                <a:cs typeface="Century"/>
                <a:sym typeface="Century"/>
              </a:rPr>
              <a:t>Algoritma, noktalar kümeleri değiştirmeyi durdurana kadar merkez noktalarının hesaplanmasını ve noktaların atanmasını tekrarlar. Büyük veri kümelerini kümelerken, bunun yerine diğer kriterleri kullanarak yakınsamaya ulaşmadan önce algoritmayı durdurursunuz.</a:t>
            </a:r>
            <a:endParaRPr>
              <a:solidFill>
                <a:schemeClr val="dk1"/>
              </a:solidFill>
              <a:highlight>
                <a:srgbClr val="FFFFFE"/>
              </a:highlight>
              <a:latin typeface="Century"/>
              <a:ea typeface="Century"/>
              <a:cs typeface="Century"/>
              <a:sym typeface="Century"/>
            </a:endParaRPr>
          </a:p>
          <a:p>
            <a:pPr indent="0" lvl="0" marL="0" rtl="0" algn="l">
              <a:lnSpc>
                <a:spcPct val="135714"/>
              </a:lnSpc>
              <a:spcBef>
                <a:spcPts val="0"/>
              </a:spcBef>
              <a:spcAft>
                <a:spcPts val="0"/>
              </a:spcAft>
              <a:buClr>
                <a:schemeClr val="dk1"/>
              </a:buClr>
              <a:buSzPts val="1100"/>
              <a:buFont typeface="Arial"/>
              <a:buNone/>
            </a:pPr>
            <a:r>
              <a:t/>
            </a:r>
            <a:endParaRPr sz="1500">
              <a:solidFill>
                <a:schemeClr val="dk1"/>
              </a:solidFill>
              <a:highlight>
                <a:srgbClr val="FFFFFE"/>
              </a:highlight>
              <a:latin typeface="Century"/>
              <a:ea typeface="Century"/>
              <a:cs typeface="Century"/>
              <a:sym typeface="Century"/>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84809ce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84809ce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49ba867b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49ba867b2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49ba867b2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49ba867b2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yerel çözümler?? gradiend var mı işin içinde----  hata fonksiyonum ne burada-- ve nasıl ele alıyor</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Algoritma, her yineleme için veri kümesinin rastgele seçilmiş küçük yığınlarını alır. </a:t>
            </a:r>
            <a:endParaRPr/>
          </a:p>
          <a:p>
            <a:pPr indent="0" lvl="0" marL="0" rtl="0" algn="l">
              <a:spcBef>
                <a:spcPts val="0"/>
              </a:spcBef>
              <a:spcAft>
                <a:spcPts val="0"/>
              </a:spcAft>
              <a:buNone/>
            </a:pPr>
            <a:r>
              <a:rPr lang="tr"/>
              <a:t>Partideki her veri, küme merkezlerinin önceki konumlarına bağlı olarak kümelere atanır. </a:t>
            </a:r>
            <a:endParaRPr/>
          </a:p>
          <a:p>
            <a:pPr indent="0" lvl="0" marL="0" rtl="0" algn="l">
              <a:spcBef>
                <a:spcPts val="0"/>
              </a:spcBef>
              <a:spcAft>
                <a:spcPts val="0"/>
              </a:spcAft>
              <a:buNone/>
            </a:pPr>
            <a:r>
              <a:rPr lang="tr"/>
              <a:t>Ardından, yığındaki yeni noktalara dayalı olarak küme merkezlerinin konumlarını günceller. </a:t>
            </a:r>
            <a:endParaRPr/>
          </a:p>
          <a:p>
            <a:pPr indent="0" lvl="0" marL="0" rtl="0" algn="l">
              <a:spcBef>
                <a:spcPts val="0"/>
              </a:spcBef>
              <a:spcAft>
                <a:spcPts val="0"/>
              </a:spcAft>
              <a:buNone/>
            </a:pPr>
            <a:r>
              <a:rPr lang="tr"/>
              <a:t>Güncelleme, normal Toplu K-Means güncellemesinden önemli ölçüde daha hızlı olan gradyan iniş güncellemesidir.</a:t>
            </a:r>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Clr>
                <a:schemeClr val="dk1"/>
              </a:buClr>
              <a:buSzPts val="1100"/>
              <a:buFont typeface="Arial"/>
              <a:buNone/>
            </a:pPr>
            <a:r>
              <a:rPr lang="tr" sz="1500">
                <a:solidFill>
                  <a:schemeClr val="dk1"/>
                </a:solidFill>
                <a:highlight>
                  <a:srgbClr val="FFFFFE"/>
                </a:highlight>
                <a:latin typeface="Century"/>
                <a:ea typeface="Century"/>
                <a:cs typeface="Century"/>
                <a:sym typeface="Century"/>
              </a:rPr>
              <a:t>K-Means ile aynı amaç fonksiyonunu optimize etmeye çalışırken</a:t>
            </a:r>
            <a:r>
              <a:rPr lang="tr" sz="1500">
                <a:solidFill>
                  <a:schemeClr val="dk1"/>
                </a:solidFill>
                <a:highlight>
                  <a:srgbClr val="C9DAF8"/>
                </a:highlight>
                <a:latin typeface="Century"/>
                <a:ea typeface="Century"/>
                <a:cs typeface="Century"/>
                <a:sym typeface="Century"/>
              </a:rPr>
              <a:t> hesaplama süresini azaltmak</a:t>
            </a:r>
            <a:r>
              <a:rPr lang="tr" sz="1500">
                <a:solidFill>
                  <a:schemeClr val="dk1"/>
                </a:solidFill>
                <a:highlight>
                  <a:srgbClr val="FFFFFE"/>
                </a:highlight>
                <a:latin typeface="Century"/>
                <a:ea typeface="Century"/>
                <a:cs typeface="Century"/>
                <a:sym typeface="Century"/>
              </a:rPr>
              <a:t> için mini-batchler kullanan K-Means algoritmasının bir çeşididir.</a:t>
            </a:r>
            <a:endParaRPr/>
          </a:p>
          <a:p>
            <a:pPr indent="0" lvl="0" marL="0" rtl="0" algn="l">
              <a:spcBef>
                <a:spcPts val="0"/>
              </a:spcBef>
              <a:spcAft>
                <a:spcPts val="0"/>
              </a:spcAft>
              <a:buNone/>
            </a:pPr>
            <a:r>
              <a:t/>
            </a:r>
            <a:endParaRPr>
              <a:highlight>
                <a:schemeClr val="accent4"/>
              </a:highlight>
            </a:endParaRPr>
          </a:p>
          <a:p>
            <a:pPr indent="0" lvl="0" marL="0" rtl="0" algn="l">
              <a:spcBef>
                <a:spcPts val="0"/>
              </a:spcBef>
              <a:spcAft>
                <a:spcPts val="0"/>
              </a:spcAft>
              <a:buNone/>
            </a:pPr>
            <a:r>
              <a:rPr lang="tr">
                <a:highlight>
                  <a:schemeClr val="accent4"/>
                </a:highlight>
              </a:rPr>
              <a:t>hesaplama süresini azaltmak için</a:t>
            </a:r>
            <a:r>
              <a:rPr lang="tr"/>
              <a:t> </a:t>
            </a:r>
            <a:r>
              <a:rPr lang="tr" u="sng"/>
              <a:t>mini partiler</a:t>
            </a:r>
            <a:r>
              <a:rPr lang="tr"/>
              <a:t> kullanan bir K-Means alg çeşidi</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ae64816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ae64816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7b3786f1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7b3786f1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f531f4514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f531f45144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22222"/>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7b3786f1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e7b3786f1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geçtiğimiz 4 hafta boyunca bu algoritmaları gördünüz ve bu algoritmalara giriş yaptınız </a:t>
            </a:r>
            <a:endParaRPr/>
          </a:p>
          <a:p>
            <a:pPr indent="0" lvl="0" marL="0" rtl="0" algn="l">
              <a:spcBef>
                <a:spcPts val="0"/>
              </a:spcBef>
              <a:spcAft>
                <a:spcPts val="0"/>
              </a:spcAft>
              <a:buNone/>
            </a:pPr>
            <a:r>
              <a:rPr lang="tr">
                <a:solidFill>
                  <a:srgbClr val="222222"/>
                </a:solidFill>
                <a:highlight>
                  <a:srgbClr val="FFFFFF"/>
                </a:highlight>
              </a:rPr>
              <a:t>Gözetimli öğrenme önden verilen eğitim verileri yapılan değerlendirmelerde küçük hatalar atlanır ve sistem analizi başarılı kabul eder.</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7b3786f1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7b3786f1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rPr lang="tr">
                <a:solidFill>
                  <a:srgbClr val="212529"/>
                </a:solidFill>
                <a:highlight>
                  <a:srgbClr val="FFFFFF"/>
                </a:highlight>
                <a:latin typeface="Roboto"/>
                <a:ea typeface="Roboto"/>
                <a:cs typeface="Roboto"/>
                <a:sym typeface="Roboto"/>
              </a:rPr>
              <a:t>Bu yöntemde işaretlenmemiş (unlabelled) veri üzerinden bilinmeyen bir yapıyı tahmin etmek için bir fonksiyon kullanan makine öğrenmesi tekniğidir. Burada girdi verisinin hangi sınıfa ait olduğu belirsizdir. (burada bir girdi verimiz var ve hangi sınıfa ait olduğunu bilmiyoruz)</a:t>
            </a:r>
            <a:endParaRPr>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rPr lang="tr"/>
              <a:t>etiketli olmayan verileri ortak noktalara göre gruplama kısmından anlat</a:t>
            </a:r>
            <a:endParaRPr/>
          </a:p>
          <a:p>
            <a:pPr indent="0" lvl="0" marL="0" rtl="0" algn="l">
              <a:spcBef>
                <a:spcPts val="0"/>
              </a:spcBef>
              <a:spcAft>
                <a:spcPts val="0"/>
              </a:spcAft>
              <a:buNone/>
            </a:pPr>
            <a:r>
              <a:t/>
            </a:r>
            <a:endParaRPr/>
          </a:p>
          <a:p>
            <a:pPr indent="0" lvl="0" marL="0" rtl="0" algn="just">
              <a:lnSpc>
                <a:spcPct val="115000"/>
              </a:lnSpc>
              <a:spcBef>
                <a:spcPts val="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Gözetimli öğrenmenin en kötü tarafı eğitim verisi oluşturmaktır. Eğitim verisi sayesinde bir makine öğrenmesi metodu ile (yüzlerce metot var) bir fonksiyon üretilir. </a:t>
            </a:r>
            <a:endParaRPr sz="800">
              <a:solidFill>
                <a:srgbClr val="212529"/>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Bu fonksiyon ile yeni gelen veriler tahmin edilmeye çalışır. Gözetimli öğrenmesinin en zaman alıcı kısmı bu eğitim verisinin hazırlanması kısmıdır. Kötü hazırlanmış bir eğitim verisinin çok kötü tahminler yapacağını unutmayın. Eğitim verisi hazırlarken 2-3 kişinin gözetiminden geçmesinde yarar vardır.</a:t>
            </a:r>
            <a:endParaRPr sz="800">
              <a:solidFill>
                <a:srgbClr val="212529"/>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Gözetimsiz öğrenmede ise bir eğitim verisi yoktur. Grupları algoritma (unsupervised öğrenme içinde onlarca algoritma vardır) öğrenmeye çalışır. Bu bölümdeki algoritmalar verileri gruplanarak yeni veriyi en uygun gruba atamaya çalışır. </a:t>
            </a:r>
            <a:endParaRPr sz="800">
              <a:solidFill>
                <a:srgbClr val="212529"/>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Eğitim verisi olmadığı için uygulaması kolaydır. Ancak, zor problemlerde pek iyi sonuçlara ulaşamayabilirsiniz.</a:t>
            </a:r>
            <a:endParaRPr sz="800">
              <a:solidFill>
                <a:srgbClr val="212529"/>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solidFill>
                  <a:schemeClr val="dk1"/>
                </a:solidFill>
                <a:highlight>
                  <a:srgbClr val="F3F0EF"/>
                </a:highlight>
              </a:rPr>
              <a:t>Denetimsiz öğrenme, modeli denetlemeniz gerekmeyen bir makine öğrenme tekniğidir. Bunun yerine, modelin bilgi keşfetmek için kendi başına çalışmasına izin vermeniz gerekir. Temel olarak etiketlenmemiş verilerle ilgilenir.Denetimsiz öğrenme algoritmaları, denetimli öğrenmeye kıyasla daha karmaşık işlem görevlerini gerçekleştirmenizi sağlar.</a:t>
            </a:r>
            <a:endParaRPr>
              <a:solidFill>
                <a:schemeClr val="dk1"/>
              </a:solidFill>
              <a:highlight>
                <a:srgbClr val="F3F0EF"/>
              </a:highlight>
            </a:endParaRPr>
          </a:p>
          <a:p>
            <a:pPr indent="0" lvl="0" marL="0" rtl="0" algn="l">
              <a:spcBef>
                <a:spcPts val="0"/>
              </a:spcBef>
              <a:spcAft>
                <a:spcPts val="0"/>
              </a:spcAft>
              <a:buNone/>
            </a:pPr>
            <a:r>
              <a:t/>
            </a:r>
            <a:endParaRPr>
              <a:solidFill>
                <a:schemeClr val="dk1"/>
              </a:solidFill>
              <a:highlight>
                <a:srgbClr val="F3F0EF"/>
              </a:highlight>
            </a:endParaRPr>
          </a:p>
          <a:p>
            <a:pPr indent="0" lvl="0" marL="0" rtl="0" algn="l">
              <a:spcBef>
                <a:spcPts val="0"/>
              </a:spcBef>
              <a:spcAft>
                <a:spcPts val="0"/>
              </a:spcAft>
              <a:buNone/>
            </a:pPr>
            <a:r>
              <a:rPr lang="tr">
                <a:solidFill>
                  <a:srgbClr val="292929"/>
                </a:solidFill>
                <a:highlight>
                  <a:srgbClr val="FFFFFF"/>
                </a:highlight>
              </a:rPr>
              <a:t>Denetimsiz Öğrenimi kullanmanın başlıca nedenleri</a:t>
            </a:r>
            <a:endParaRPr>
              <a:solidFill>
                <a:srgbClr val="292929"/>
              </a:solidFill>
              <a:highlight>
                <a:srgbClr val="FFFFFF"/>
              </a:highlight>
            </a:endParaRPr>
          </a:p>
          <a:p>
            <a:pPr indent="-298450" lvl="0" marL="749300" rtl="0" algn="l">
              <a:lnSpc>
                <a:spcPct val="218181"/>
              </a:lnSpc>
              <a:spcBef>
                <a:spcPts val="1400"/>
              </a:spcBef>
              <a:spcAft>
                <a:spcPts val="0"/>
              </a:spcAft>
              <a:buClr>
                <a:srgbClr val="292929"/>
              </a:buClr>
              <a:buSzPts val="1100"/>
              <a:buFont typeface="Arial"/>
              <a:buChar char="●"/>
            </a:pPr>
            <a:r>
              <a:rPr lang="tr">
                <a:solidFill>
                  <a:srgbClr val="292929"/>
                </a:solidFill>
                <a:highlight>
                  <a:srgbClr val="FFFFFF"/>
                </a:highlight>
              </a:rPr>
              <a:t>Denetimsiz makine öğrenmesi, verilerde her türlü bilinmeyen kalıpları bulur.</a:t>
            </a:r>
            <a:endParaRPr>
              <a:solidFill>
                <a:srgbClr val="292929"/>
              </a:solidFill>
              <a:highlight>
                <a:srgbClr val="FFFFFF"/>
              </a:highlight>
            </a:endParaRPr>
          </a:p>
          <a:p>
            <a:pPr indent="-298450" lvl="0" marL="749300" rtl="0" algn="l">
              <a:lnSpc>
                <a:spcPct val="218181"/>
              </a:lnSpc>
              <a:spcBef>
                <a:spcPts val="0"/>
              </a:spcBef>
              <a:spcAft>
                <a:spcPts val="0"/>
              </a:spcAft>
              <a:buClr>
                <a:srgbClr val="292929"/>
              </a:buClr>
              <a:buSzPts val="1100"/>
              <a:buFont typeface="Arial"/>
              <a:buChar char="●"/>
            </a:pPr>
            <a:r>
              <a:rPr lang="tr">
                <a:solidFill>
                  <a:srgbClr val="292929"/>
                </a:solidFill>
                <a:highlight>
                  <a:srgbClr val="FFFFFF"/>
                </a:highlight>
              </a:rPr>
              <a:t>Denetimsiz yöntemler, kategorizasyon için faydalı olabilecek özellikleri bulmanıza yardımcı olur.</a:t>
            </a:r>
            <a:endParaRPr>
              <a:solidFill>
                <a:srgbClr val="292929"/>
              </a:solidFill>
              <a:highlight>
                <a:srgbClr val="FFFFFF"/>
              </a:highlight>
            </a:endParaRPr>
          </a:p>
          <a:p>
            <a:pPr indent="-298450" lvl="0" marL="749300" rtl="0" algn="l">
              <a:lnSpc>
                <a:spcPct val="218181"/>
              </a:lnSpc>
              <a:spcBef>
                <a:spcPts val="0"/>
              </a:spcBef>
              <a:spcAft>
                <a:spcPts val="0"/>
              </a:spcAft>
              <a:buClr>
                <a:srgbClr val="292929"/>
              </a:buClr>
              <a:buSzPts val="1100"/>
              <a:buFont typeface="Arial"/>
              <a:buChar char="●"/>
            </a:pPr>
            <a:r>
              <a:rPr lang="tr">
                <a:solidFill>
                  <a:srgbClr val="292929"/>
                </a:solidFill>
                <a:highlight>
                  <a:srgbClr val="FFFFFF"/>
                </a:highlight>
              </a:rPr>
              <a:t>Gerçek zamanlı olarak gerçekleşir, bu nedenle tüm girdi verileri öğrenilenlerin varlığında analiz edilir ve etiketlenir.</a:t>
            </a:r>
            <a:endParaRPr>
              <a:solidFill>
                <a:srgbClr val="292929"/>
              </a:solidFill>
              <a:highlight>
                <a:srgbClr val="FFFFFF"/>
              </a:highlight>
            </a:endParaRPr>
          </a:p>
          <a:p>
            <a:pPr indent="-298450" lvl="0" marL="749300" rtl="0" algn="l">
              <a:lnSpc>
                <a:spcPct val="218181"/>
              </a:lnSpc>
              <a:spcBef>
                <a:spcPts val="0"/>
              </a:spcBef>
              <a:spcAft>
                <a:spcPts val="0"/>
              </a:spcAft>
              <a:buClr>
                <a:srgbClr val="292929"/>
              </a:buClr>
              <a:buSzPts val="1100"/>
              <a:buFont typeface="Arial"/>
              <a:buChar char="●"/>
            </a:pPr>
            <a:r>
              <a:rPr lang="tr">
                <a:solidFill>
                  <a:srgbClr val="292929"/>
                </a:solidFill>
                <a:highlight>
                  <a:srgbClr val="FFFFFF"/>
                </a:highlight>
              </a:rPr>
              <a:t>Etiketlenmemiş verileri bilgisayardan elde etmek, elle müdahale gerektiren etiketli verilerden daha kolaydır.</a:t>
            </a:r>
            <a:endParaRPr>
              <a:solidFill>
                <a:srgbClr val="292929"/>
              </a:solidFill>
              <a:highlight>
                <a:srgbClr val="FFFFFF"/>
              </a:highlight>
            </a:endParaRPr>
          </a:p>
          <a:p>
            <a:pPr indent="0" lvl="0" marL="0" rtl="0" algn="l">
              <a:lnSpc>
                <a:spcPct val="218181"/>
              </a:lnSpc>
              <a:spcBef>
                <a:spcPts val="1700"/>
              </a:spcBef>
              <a:spcAft>
                <a:spcPts val="0"/>
              </a:spcAft>
              <a:buNone/>
            </a:pPr>
            <a:r>
              <a:t/>
            </a:r>
            <a:endParaRPr>
              <a:solidFill>
                <a:srgbClr val="292929"/>
              </a:solidFill>
              <a:highlight>
                <a:srgbClr val="FFFFFF"/>
              </a:highlight>
            </a:endParaRPr>
          </a:p>
          <a:p>
            <a:pPr indent="0" lvl="0" marL="0" rtl="0" algn="l">
              <a:lnSpc>
                <a:spcPct val="218181"/>
              </a:lnSpc>
              <a:spcBef>
                <a:spcPts val="1700"/>
              </a:spcBef>
              <a:spcAft>
                <a:spcPts val="0"/>
              </a:spcAft>
              <a:buNone/>
            </a:pPr>
            <a:r>
              <a:rPr lang="tr">
                <a:solidFill>
                  <a:srgbClr val="292929"/>
                </a:solidFill>
                <a:highlight>
                  <a:srgbClr val="FF9900"/>
                </a:highlight>
              </a:rPr>
              <a:t>Örneğin, blogunuzun ziyaretçileri hakkında çok fazla veriniz olduğunu varsayalım. Benzer ziyaretçi gruplarını tespit etmeye çalışmak için bir kümeleme algoritması çalıştırmak isteyebilirsiniz (Şekil 1-8). Algoritmaya hiçbir zaman bir ziyaretçinin hangi gruba ait olduğunu söylemezsiniz: o bu bağlantıları sizin yardımınız olmadan bulur.</a:t>
            </a:r>
            <a:r>
              <a:rPr lang="tr">
                <a:solidFill>
                  <a:srgbClr val="292929"/>
                </a:solidFill>
                <a:highlight>
                  <a:srgbClr val="FFFFFF"/>
                </a:highlight>
              </a:rPr>
              <a:t> Örneğin, ziyaretçilerinizin %40'ının çizgi romanları seven ve genellikle blogunuzu akşamları okuyan erkekler olduğunu, %20'sinin ise hafta sonları ziyaret eden genç bilimkurgu severler olduğunu fark edebilirsiniz. Hiyerarşik bir kümeleme algoritması kullanırsanız, her grubu daha küçük gruplara da bölebilir. Bu, gönderilerinizi her grup için hedeflemenize yardımcı olabilir.</a:t>
            </a:r>
            <a:endParaRPr>
              <a:solidFill>
                <a:srgbClr val="292929"/>
              </a:solidFill>
              <a:highlight>
                <a:srgbClr val="FFFFFF"/>
              </a:highlight>
            </a:endParaRPr>
          </a:p>
          <a:p>
            <a:pPr indent="0" lvl="0" marL="0" rtl="0" algn="l">
              <a:spcBef>
                <a:spcPts val="0"/>
              </a:spcBef>
              <a:spcAft>
                <a:spcPts val="0"/>
              </a:spcAft>
              <a:buNone/>
            </a:pPr>
            <a:r>
              <a:t/>
            </a:r>
            <a:endParaRPr>
              <a:solidFill>
                <a:schemeClr val="dk1"/>
              </a:solidFill>
              <a:highlight>
                <a:srgbClr val="F3F0E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9ea88d98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e9ea88d98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400">
              <a:solidFill>
                <a:schemeClr val="dk1"/>
              </a:solidFill>
              <a:latin typeface="Century"/>
              <a:ea typeface="Century"/>
              <a:cs typeface="Century"/>
              <a:sym typeface="Century"/>
            </a:endParaRPr>
          </a:p>
          <a:p>
            <a:pPr indent="0" lvl="0" marL="0" rtl="0" algn="l">
              <a:lnSpc>
                <a:spcPct val="115000"/>
              </a:lnSpc>
              <a:spcBef>
                <a:spcPts val="1200"/>
              </a:spcBef>
              <a:spcAft>
                <a:spcPts val="0"/>
              </a:spcAft>
              <a:buNone/>
            </a:pPr>
            <a:r>
              <a:t/>
            </a:r>
            <a:endParaRPr sz="1400">
              <a:solidFill>
                <a:schemeClr val="dk1"/>
              </a:solidFill>
              <a:latin typeface="Century"/>
              <a:ea typeface="Century"/>
              <a:cs typeface="Century"/>
              <a:sym typeface="Century"/>
            </a:endParaRPr>
          </a:p>
          <a:p>
            <a:pPr indent="0" lvl="0" marL="0" rtl="0" algn="l">
              <a:lnSpc>
                <a:spcPct val="115000"/>
              </a:lnSpc>
              <a:spcBef>
                <a:spcPts val="1200"/>
              </a:spcBef>
              <a:spcAft>
                <a:spcPts val="0"/>
              </a:spcAft>
              <a:buNone/>
            </a:pPr>
            <a:r>
              <a:rPr lang="tr" sz="1400">
                <a:solidFill>
                  <a:schemeClr val="dk1"/>
                </a:solidFill>
                <a:latin typeface="Century"/>
                <a:ea typeface="Century"/>
                <a:cs typeface="Century"/>
                <a:sym typeface="Century"/>
              </a:rPr>
              <a:t>temsil öğrenimi[1], bir sistemin ham verilerden özellik tespiti veya sınıflandırma için gereken temsilleri otomatik olarak keşfetmesine olanak tanıyan bir dizi tekniktir.</a:t>
            </a:r>
            <a:endParaRPr sz="1400">
              <a:solidFill>
                <a:schemeClr val="dk1"/>
              </a:solidFill>
              <a:latin typeface="Century"/>
              <a:ea typeface="Century"/>
              <a:cs typeface="Century"/>
              <a:sym typeface="Century"/>
            </a:endParaRPr>
          </a:p>
          <a:p>
            <a:pPr indent="0" lvl="0" marL="457200" rtl="0" algn="l">
              <a:lnSpc>
                <a:spcPct val="115000"/>
              </a:lnSpc>
              <a:spcBef>
                <a:spcPts val="1200"/>
              </a:spcBef>
              <a:spcAft>
                <a:spcPts val="0"/>
              </a:spcAft>
              <a:buNone/>
            </a:pPr>
            <a:r>
              <a:rPr lang="tr" sz="1400">
                <a:solidFill>
                  <a:schemeClr val="dk1"/>
                </a:solidFill>
                <a:latin typeface="Century"/>
                <a:ea typeface="Century"/>
                <a:cs typeface="Century"/>
                <a:sym typeface="Century"/>
              </a:rPr>
              <a:t>özellikle dolandırıcılık faaliyeti veya insan hataları veya hatalı ürünler için yararlı bir yetenek</a:t>
            </a:r>
            <a:endParaRPr sz="1400">
              <a:solidFill>
                <a:schemeClr val="dk1"/>
              </a:solidFill>
              <a:latin typeface="Century"/>
              <a:ea typeface="Century"/>
              <a:cs typeface="Century"/>
              <a:sym typeface="Century"/>
            </a:endParaRPr>
          </a:p>
          <a:p>
            <a:pPr indent="0" lvl="0" marL="457200" rtl="0" algn="l">
              <a:lnSpc>
                <a:spcPct val="115000"/>
              </a:lnSpc>
              <a:spcBef>
                <a:spcPts val="1200"/>
              </a:spcBef>
              <a:spcAft>
                <a:spcPts val="0"/>
              </a:spcAft>
              <a:buNone/>
            </a:pPr>
            <a:r>
              <a:rPr lang="tr" sz="1400">
                <a:solidFill>
                  <a:schemeClr val="dk1"/>
                </a:solidFill>
                <a:latin typeface="Century"/>
                <a:ea typeface="Century"/>
                <a:cs typeface="Century"/>
                <a:sym typeface="Century"/>
              </a:rPr>
              <a:t>, örneğin perakendecilerin hangi ürünlerin sıklıkla birlikte satın alındığını belirlemek için kullanabileceği bir yetenek.</a:t>
            </a:r>
            <a:endParaRPr/>
          </a:p>
          <a:p>
            <a:pPr indent="0" lvl="0" marL="0" rtl="0" algn="l">
              <a:spcBef>
                <a:spcPts val="1200"/>
              </a:spcBef>
              <a:spcAft>
                <a:spcPts val="0"/>
              </a:spcAft>
              <a:buNone/>
            </a:pPr>
            <a:r>
              <a:t/>
            </a:r>
            <a:endParaRPr/>
          </a:p>
          <a:p>
            <a:pPr indent="-317500" lvl="0" marL="4572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Müşteri Segmentasyonu</a:t>
            </a:r>
            <a:endParaRPr sz="1400">
              <a:solidFill>
                <a:schemeClr val="dk1"/>
              </a:solidFill>
              <a:latin typeface="Century"/>
              <a:ea typeface="Century"/>
              <a:cs typeface="Century"/>
              <a:sym typeface="Century"/>
            </a:endParaRPr>
          </a:p>
          <a:p>
            <a:pPr indent="-317500" lvl="0" marL="4572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Youtube Video Öneri Sistemi</a:t>
            </a:r>
            <a:endParaRPr sz="1400">
              <a:solidFill>
                <a:schemeClr val="dk1"/>
              </a:solidFill>
              <a:latin typeface="Century"/>
              <a:ea typeface="Century"/>
              <a:cs typeface="Century"/>
              <a:sym typeface="Century"/>
            </a:endParaRPr>
          </a:p>
          <a:p>
            <a:pPr indent="-317500" lvl="0" marL="4572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Grup, Sayfa Önerileri</a:t>
            </a:r>
            <a:endParaRPr sz="1400">
              <a:solidFill>
                <a:schemeClr val="dk1"/>
              </a:solidFill>
              <a:latin typeface="Century"/>
              <a:ea typeface="Century"/>
              <a:cs typeface="Century"/>
              <a:sym typeface="Century"/>
            </a:endParaRPr>
          </a:p>
          <a:p>
            <a:pPr indent="-317500" lvl="0" marL="4572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Reklam Önerme ve Yönlendirme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6fd728e2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6fd728e2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Association rule; birliktelik kuralı</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Son olarak, başka bir ortak denetimsiz görev, amacın büyük miktarda veriyi kazmak ve </a:t>
            </a:r>
            <a:r>
              <a:rPr lang="tr">
                <a:solidFill>
                  <a:schemeClr val="dk1"/>
                </a:solidFill>
                <a:highlight>
                  <a:srgbClr val="FFAB40"/>
                </a:highlight>
              </a:rPr>
              <a:t>nitelikler arasındaki ilginç ilişkileri keşfetmek</a:t>
            </a:r>
            <a:r>
              <a:rPr lang="tr">
                <a:solidFill>
                  <a:schemeClr val="dk1"/>
                </a:solidFill>
              </a:rPr>
              <a:t> olduğu birliktelik kuralı öğrenmesidir.(association rule learning)</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lang="tr"/>
              <a:t>ÖRN: </a:t>
            </a:r>
            <a:r>
              <a:rPr lang="tr"/>
              <a:t>mesela alışveriş yapılıyor. merket alışverişinde pazar günü yapılan alışverişlerde ekmek alan kişilerin sucuk ve peynir aldığı da görülüyor. burada bir birliktelik ve buna bağlı bir kümelemeden bahsedebiliriz. buna bağlı pazarlama teknikleri geliştirebiliriz.</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
                <a:solidFill>
                  <a:schemeClr val="dk1"/>
                </a:solidFill>
              </a:rPr>
              <a:t>ÖRN: </a:t>
            </a:r>
            <a:r>
              <a:rPr lang="tr">
                <a:solidFill>
                  <a:schemeClr val="dk1"/>
                </a:solidFill>
              </a:rPr>
              <a:t>barbekü sosu ve patates cipsi satın alan kişilerin biftek satın alma eğiliminde olduğunu ortaya çıkarabilir. Bu nedenle, bu öğeleri birbirine yakın yerleştirmek isteyebilirsiniz.</a:t>
            </a:r>
            <a:endParaRPr/>
          </a:p>
          <a:p>
            <a:pPr indent="0" lvl="0" marL="0" rtl="0" algn="l">
              <a:spcBef>
                <a:spcPts val="0"/>
              </a:spcBef>
              <a:spcAft>
                <a:spcPts val="0"/>
              </a:spcAft>
              <a:buNone/>
            </a:pPr>
            <a:r>
              <a:t/>
            </a:r>
            <a:endParaRPr/>
          </a:p>
          <a:p>
            <a:pPr indent="0" lvl="0" marL="0" rtl="0" algn="l">
              <a:spcBef>
                <a:spcPts val="0"/>
              </a:spcBef>
              <a:spcAft>
                <a:spcPts val="0"/>
              </a:spcAft>
              <a:buNone/>
            </a:pPr>
            <a:r>
              <a:rPr b="1" lang="tr"/>
              <a:t>Visualization and Dimensionality Reduction</a:t>
            </a:r>
            <a:endParaRPr b="1"/>
          </a:p>
          <a:p>
            <a:pPr indent="0" lvl="0" marL="0" rtl="0" algn="l">
              <a:spcBef>
                <a:spcPts val="0"/>
              </a:spcBef>
              <a:spcAft>
                <a:spcPts val="0"/>
              </a:spcAft>
              <a:buNone/>
            </a:pPr>
            <a:r>
              <a:rPr lang="tr"/>
              <a:t>Görselleştirme algoritmaları, onlara çok sayıda karmaşık ve etiketlenmemiş veri beslersiniz ve kolayca çizilebilen verilerinizin 2B veya 3B temsilini verirler. Bu algoritmalar, verinin nasıl organize edildiğini anlayabilmeniz ve belki de şüpheli olmayan kalıpları belirleyebilmeniz için mümkün olduğu kadar çok yapıyı korumaya çalışır (örneğin, girdi alanındaki ayrı kümelerin görselleştirmede çakışmasını önlemeye çalışır).</a:t>
            </a:r>
            <a:endParaRPr/>
          </a:p>
          <a:p>
            <a:pPr indent="0" lvl="0" marL="0" rtl="0" algn="l">
              <a:spcBef>
                <a:spcPts val="0"/>
              </a:spcBef>
              <a:spcAft>
                <a:spcPts val="0"/>
              </a:spcAft>
              <a:buNone/>
            </a:pPr>
            <a:r>
              <a:t/>
            </a:r>
            <a:endParaRPr/>
          </a:p>
          <a:p>
            <a:pPr indent="0" lvl="0" marL="0" rtl="0" algn="l">
              <a:spcBef>
                <a:spcPts val="0"/>
              </a:spcBef>
              <a:spcAft>
                <a:spcPts val="0"/>
              </a:spcAft>
              <a:buNone/>
            </a:pPr>
            <a:r>
              <a:rPr lang="tr">
                <a:highlight>
                  <a:srgbClr val="FFAB40"/>
                </a:highlight>
              </a:rPr>
              <a:t>ÖRN: Boyut Azaltma:</a:t>
            </a:r>
            <a:r>
              <a:rPr lang="tr"/>
              <a:t> İlgili bir görev, amacın çok fazla bilgi kaybetmeden verileri basitleştirmek olduğu boyut azaltmadır. Bunu yapmanın bir yolu, birbiriyle ilişkili birkaç özelliği bir araya getirmektir. Örneğin,</a:t>
            </a:r>
            <a:r>
              <a:rPr lang="tr">
                <a:highlight>
                  <a:srgbClr val="FFAB40"/>
                </a:highlight>
              </a:rPr>
              <a:t> bir otomobilin kilometresi, yaşıyla güçlü bir şekilde ilişkili olabilir,</a:t>
            </a:r>
            <a:r>
              <a:rPr lang="tr"/>
              <a:t> bu nedenle boyut azaltma algoritması, </a:t>
            </a:r>
            <a:r>
              <a:rPr lang="tr">
                <a:highlight>
                  <a:srgbClr val="FFAB40"/>
                </a:highlight>
              </a:rPr>
              <a:t>bunları otomobilin aşınmasını ve yıpranmasını temsil eden tek bir özellikte</a:t>
            </a:r>
            <a:r>
              <a:rPr lang="tr"/>
              <a:t> birleştirecektir. Buna özellik çıkarma denir.</a:t>
            </a:r>
            <a:endParaRPr/>
          </a:p>
          <a:p>
            <a:pPr indent="0" lvl="0" marL="0" rtl="0" algn="l">
              <a:spcBef>
                <a:spcPts val="0"/>
              </a:spcBef>
              <a:spcAft>
                <a:spcPts val="0"/>
              </a:spcAft>
              <a:buNone/>
            </a:pPr>
            <a:r>
              <a:t/>
            </a:r>
            <a:endParaRPr/>
          </a:p>
          <a:p>
            <a:pPr indent="0" lvl="0" marL="0" rtl="0" algn="l">
              <a:spcBef>
                <a:spcPts val="0"/>
              </a:spcBef>
              <a:spcAft>
                <a:spcPts val="0"/>
              </a:spcAft>
              <a:buNone/>
            </a:pPr>
            <a:r>
              <a:rPr b="1" lang="tr"/>
              <a:t>Anomaly Detection: </a:t>
            </a:r>
            <a:endParaRPr b="1"/>
          </a:p>
          <a:p>
            <a:pPr indent="0" lvl="0" marL="0" rtl="0" algn="l">
              <a:spcBef>
                <a:spcPts val="0"/>
              </a:spcBef>
              <a:spcAft>
                <a:spcPts val="0"/>
              </a:spcAft>
              <a:buNone/>
            </a:pPr>
            <a:r>
              <a:rPr lang="tr"/>
              <a:t>örneğin, dolandırıcılığı önlemek için olağandışı kredi kartı işlemlerini tespit etmek, üretim hatalarını yakalamak veya bir veri kümesini başka bir öğrenme algoritmasına beslemeden önce aykırı değerleri otomatik olarak kaldırmak.()</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Century"/>
              <a:buNone/>
              <a:defRPr sz="2800">
                <a:solidFill>
                  <a:schemeClr val="dk1"/>
                </a:solidFill>
                <a:latin typeface="Century"/>
                <a:ea typeface="Century"/>
                <a:cs typeface="Century"/>
                <a:sym typeface="Centur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1pPr>
            <a:lvl2pPr indent="-317500" lvl="1" marL="914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2pPr>
            <a:lvl3pPr indent="-317500" lvl="2" marL="1371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3pPr>
            <a:lvl4pPr indent="-317500" lvl="3" marL="1828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4pPr>
            <a:lvl5pPr indent="-317500" lvl="4" marL="22860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5pPr>
            <a:lvl6pPr indent="-317500" lvl="5" marL="2743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6pPr>
            <a:lvl7pPr indent="-317500" lvl="6" marL="3200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7pPr>
            <a:lvl8pPr indent="-317500" lvl="7" marL="3657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8pPr>
            <a:lvl9pPr indent="-317500" lvl="8" marL="4114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
        <p:nvSpPr>
          <p:cNvPr id="9" name="Google Shape;9;p1"/>
          <p:cNvSpPr/>
          <p:nvPr/>
        </p:nvSpPr>
        <p:spPr>
          <a:xfrm>
            <a:off x="0" y="4928400"/>
            <a:ext cx="9144000" cy="21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1"/>
              </a:highlight>
            </a:endParaRPr>
          </a:p>
        </p:txBody>
      </p:sp>
      <p:sp>
        <p:nvSpPr>
          <p:cNvPr id="10" name="Google Shape;10;p1"/>
          <p:cNvSpPr txBox="1"/>
          <p:nvPr/>
        </p:nvSpPr>
        <p:spPr>
          <a:xfrm>
            <a:off x="2642400" y="4835850"/>
            <a:ext cx="3859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1300">
                <a:solidFill>
                  <a:schemeClr val="lt1"/>
                </a:solidFill>
                <a:latin typeface="Fira Sans ExtraBold"/>
                <a:ea typeface="Fira Sans ExtraBold"/>
                <a:cs typeface="Fira Sans ExtraBold"/>
                <a:sym typeface="Fira Sans ExtraBold"/>
              </a:rPr>
              <a:t>globalaihub.com</a:t>
            </a:r>
            <a:endParaRPr sz="1300">
              <a:solidFill>
                <a:schemeClr val="lt1"/>
              </a:solidFill>
              <a:latin typeface="Fira Sans ExtraBold"/>
              <a:ea typeface="Fira Sans ExtraBold"/>
              <a:cs typeface="Fira Sans ExtraBold"/>
              <a:sym typeface="Fira Sans ExtraBold"/>
            </a:endParaRPr>
          </a:p>
        </p:txBody>
      </p:sp>
      <p:pic>
        <p:nvPicPr>
          <p:cNvPr id="11" name="Google Shape;11;p1"/>
          <p:cNvPicPr preferRelativeResize="0"/>
          <p:nvPr/>
        </p:nvPicPr>
        <p:blipFill rotWithShape="1">
          <a:blip r:embed="rId1">
            <a:alphaModFix/>
          </a:blip>
          <a:srcRect b="0" l="0" r="0" t="0"/>
          <a:stretch/>
        </p:blipFill>
        <p:spPr>
          <a:xfrm>
            <a:off x="7341000" y="114825"/>
            <a:ext cx="1680150" cy="2552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2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txBox="1"/>
          <p:nvPr>
            <p:ph type="ctrTitle"/>
          </p:nvPr>
        </p:nvSpPr>
        <p:spPr>
          <a:xfrm>
            <a:off x="437533" y="15454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tr"/>
              <a:t>Unsupervised Learning</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1494950"/>
            <a:ext cx="8520600" cy="19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tr" sz="4800"/>
              <a:t>Visualization and</a:t>
            </a:r>
            <a:endParaRPr sz="4800"/>
          </a:p>
          <a:p>
            <a:pPr indent="0" lvl="0" marL="0" rtl="0" algn="ctr">
              <a:spcBef>
                <a:spcPts val="0"/>
              </a:spcBef>
              <a:spcAft>
                <a:spcPts val="0"/>
              </a:spcAft>
              <a:buNone/>
            </a:pPr>
            <a:r>
              <a:rPr lang="tr" sz="4800"/>
              <a:t>Dimensionality Reduction</a:t>
            </a:r>
            <a:endParaRPr sz="4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Principal Component Analysis (PCA)</a:t>
            </a:r>
            <a:endParaRPr/>
          </a:p>
        </p:txBody>
      </p:sp>
      <p:sp>
        <p:nvSpPr>
          <p:cNvPr id="125" name="Google Shape;125;p23"/>
          <p:cNvSpPr txBox="1"/>
          <p:nvPr>
            <p:ph idx="1" type="body"/>
          </p:nvPr>
        </p:nvSpPr>
        <p:spPr>
          <a:xfrm>
            <a:off x="311700" y="1152475"/>
            <a:ext cx="4664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sz="1500"/>
              <a:t>PCA, </a:t>
            </a:r>
            <a:r>
              <a:rPr lang="tr" sz="1500"/>
              <a:t>provides a roadmap on how to reduce a complex dataset to a lower dimension.</a:t>
            </a:r>
            <a:endParaRPr sz="1500"/>
          </a:p>
          <a:p>
            <a:pPr indent="0" lvl="0" marL="0" rtl="0" algn="l">
              <a:spcBef>
                <a:spcPts val="1200"/>
              </a:spcBef>
              <a:spcAft>
                <a:spcPts val="0"/>
              </a:spcAft>
              <a:buClr>
                <a:schemeClr val="dk1"/>
              </a:buClr>
              <a:buSzPts val="1100"/>
              <a:buFont typeface="Arial"/>
              <a:buNone/>
            </a:pPr>
            <a:r>
              <a:rPr lang="tr" sz="1500"/>
              <a:t>The PCA algorithm tries to capture key features in the data and show them with fewer variables.</a:t>
            </a:r>
            <a:endParaRPr sz="1500"/>
          </a:p>
          <a:p>
            <a:pPr indent="0" lvl="0" marL="0" rtl="0" algn="l">
              <a:spcBef>
                <a:spcPts val="1200"/>
              </a:spcBef>
              <a:spcAft>
                <a:spcPts val="0"/>
              </a:spcAft>
              <a:buClr>
                <a:schemeClr val="dk1"/>
              </a:buClr>
              <a:buSzPts val="1100"/>
              <a:buFont typeface="Arial"/>
              <a:buNone/>
            </a:pPr>
            <a:r>
              <a:rPr lang="tr" sz="1500"/>
              <a:t>It uses methods such as resize, rotate, change dimensional gradients to extract relevant information from large and complex datasets. </a:t>
            </a:r>
            <a:endParaRPr sz="1500"/>
          </a:p>
          <a:p>
            <a:pPr indent="0" lvl="0" marL="0" rtl="0" algn="l">
              <a:spcBef>
                <a:spcPts val="1200"/>
              </a:spcBef>
              <a:spcAft>
                <a:spcPts val="0"/>
              </a:spcAft>
              <a:buClr>
                <a:schemeClr val="dk1"/>
              </a:buClr>
              <a:buSzPts val="1100"/>
              <a:buFont typeface="Arial"/>
              <a:buNone/>
            </a:pPr>
            <a:r>
              <a:t/>
            </a:r>
            <a:endParaRPr sz="1500"/>
          </a:p>
          <a:p>
            <a:pPr indent="0" lvl="0" marL="0" rtl="0" algn="l">
              <a:spcBef>
                <a:spcPts val="1200"/>
              </a:spcBef>
              <a:spcAft>
                <a:spcPts val="1200"/>
              </a:spcAft>
              <a:buClr>
                <a:schemeClr val="dk1"/>
              </a:buClr>
              <a:buSzPts val="1100"/>
              <a:buFont typeface="Arial"/>
              <a:buNone/>
            </a:pPr>
            <a:r>
              <a:t/>
            </a:r>
            <a:endParaRPr sz="1500"/>
          </a:p>
        </p:txBody>
      </p:sp>
      <p:pic>
        <p:nvPicPr>
          <p:cNvPr id="126" name="Google Shape;126;p23"/>
          <p:cNvPicPr preferRelativeResize="0"/>
          <p:nvPr/>
        </p:nvPicPr>
        <p:blipFill>
          <a:blip r:embed="rId3">
            <a:alphaModFix/>
          </a:blip>
          <a:stretch>
            <a:fillRect/>
          </a:stretch>
        </p:blipFill>
        <p:spPr>
          <a:xfrm>
            <a:off x="5021100" y="1286901"/>
            <a:ext cx="3811200" cy="314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idx="1" type="body"/>
          </p:nvPr>
        </p:nvSpPr>
        <p:spPr>
          <a:xfrm>
            <a:off x="311700" y="1152475"/>
            <a:ext cx="43077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dk1"/>
              </a:buClr>
              <a:buSzPts val="1100"/>
              <a:buFont typeface="Arial"/>
              <a:buNone/>
            </a:pPr>
            <a:r>
              <a:rPr b="1" lang="tr"/>
              <a:t>Step 1:</a:t>
            </a:r>
            <a:r>
              <a:rPr lang="tr"/>
              <a:t> Standardize the Dataset</a:t>
            </a:r>
            <a:endParaRPr/>
          </a:p>
          <a:p>
            <a:pPr indent="0" lvl="0" marL="0" rtl="0" algn="l">
              <a:lnSpc>
                <a:spcPct val="95000"/>
              </a:lnSpc>
              <a:spcBef>
                <a:spcPts val="1200"/>
              </a:spcBef>
              <a:spcAft>
                <a:spcPts val="0"/>
              </a:spcAft>
              <a:buClr>
                <a:schemeClr val="dk1"/>
              </a:buClr>
              <a:buSzPts val="1100"/>
              <a:buFont typeface="Arial"/>
              <a:buNone/>
            </a:pPr>
            <a:r>
              <a:rPr b="1" lang="tr"/>
              <a:t>Step 2:</a:t>
            </a:r>
            <a:r>
              <a:rPr lang="tr"/>
              <a:t> Calculate the Covariance matrix for features in the dataset</a:t>
            </a:r>
            <a:endParaRPr/>
          </a:p>
          <a:p>
            <a:pPr indent="0" lvl="0" marL="0" rtl="0" algn="l">
              <a:lnSpc>
                <a:spcPct val="95000"/>
              </a:lnSpc>
              <a:spcBef>
                <a:spcPts val="1200"/>
              </a:spcBef>
              <a:spcAft>
                <a:spcPts val="0"/>
              </a:spcAft>
              <a:buClr>
                <a:schemeClr val="dk1"/>
              </a:buClr>
              <a:buSzPts val="1100"/>
              <a:buFont typeface="Arial"/>
              <a:buNone/>
            </a:pPr>
            <a:r>
              <a:rPr b="1" lang="tr"/>
              <a:t>Step 3:</a:t>
            </a:r>
            <a:r>
              <a:rPr lang="tr"/>
              <a:t> Calculate eigenvalues and eigenvectors for the Covariance matrix</a:t>
            </a:r>
            <a:endParaRPr/>
          </a:p>
          <a:p>
            <a:pPr indent="0" lvl="0" marL="0" rtl="0" algn="l">
              <a:lnSpc>
                <a:spcPct val="95000"/>
              </a:lnSpc>
              <a:spcBef>
                <a:spcPts val="1200"/>
              </a:spcBef>
              <a:spcAft>
                <a:spcPts val="0"/>
              </a:spcAft>
              <a:buClr>
                <a:schemeClr val="dk1"/>
              </a:buClr>
              <a:buSzPts val="1100"/>
              <a:buFont typeface="Arial"/>
              <a:buNone/>
            </a:pPr>
            <a:r>
              <a:rPr b="1" lang="tr"/>
              <a:t>Step 4:</a:t>
            </a:r>
            <a:r>
              <a:rPr lang="tr"/>
              <a:t> Calculate the eigenvalues and their corresponding eigenvectors</a:t>
            </a:r>
            <a:endParaRPr/>
          </a:p>
          <a:p>
            <a:pPr indent="0" lvl="0" marL="0" rtl="0" algn="l">
              <a:lnSpc>
                <a:spcPct val="95000"/>
              </a:lnSpc>
              <a:spcBef>
                <a:spcPts val="1200"/>
              </a:spcBef>
              <a:spcAft>
                <a:spcPts val="0"/>
              </a:spcAft>
              <a:buClr>
                <a:schemeClr val="dk1"/>
              </a:buClr>
              <a:buSzPts val="1100"/>
              <a:buFont typeface="Arial"/>
              <a:buNone/>
            </a:pPr>
            <a:r>
              <a:rPr b="1" lang="tr"/>
              <a:t>Step 5:</a:t>
            </a:r>
            <a:r>
              <a:rPr lang="tr"/>
              <a:t> Choose the eigenvalue k and construct an eigenvector matrix</a:t>
            </a:r>
            <a:endParaRPr/>
          </a:p>
          <a:p>
            <a:pPr indent="0" lvl="0" marL="0" rtl="0" algn="l">
              <a:lnSpc>
                <a:spcPct val="95000"/>
              </a:lnSpc>
              <a:spcBef>
                <a:spcPts val="1200"/>
              </a:spcBef>
              <a:spcAft>
                <a:spcPts val="1200"/>
              </a:spcAft>
              <a:buNone/>
            </a:pPr>
            <a:r>
              <a:rPr b="1" lang="tr"/>
              <a:t>Step 6:</a:t>
            </a:r>
            <a:r>
              <a:rPr lang="tr"/>
              <a:t> Convert the original matrix</a:t>
            </a:r>
            <a:endParaRPr/>
          </a:p>
        </p:txBody>
      </p:sp>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Step by Step PCA</a:t>
            </a:r>
            <a:endParaRPr/>
          </a:p>
        </p:txBody>
      </p:sp>
      <p:pic>
        <p:nvPicPr>
          <p:cNvPr id="133" name="Google Shape;133;p24"/>
          <p:cNvPicPr preferRelativeResize="0"/>
          <p:nvPr/>
        </p:nvPicPr>
        <p:blipFill rotWithShape="1">
          <a:blip r:embed="rId3">
            <a:alphaModFix/>
          </a:blip>
          <a:srcRect b="2723" l="2515" r="0" t="0"/>
          <a:stretch/>
        </p:blipFill>
        <p:spPr>
          <a:xfrm>
            <a:off x="4524600" y="1231788"/>
            <a:ext cx="4307700" cy="2679927"/>
          </a:xfrm>
          <a:prstGeom prst="rect">
            <a:avLst/>
          </a:prstGeom>
          <a:noFill/>
          <a:ln>
            <a:noFill/>
          </a:ln>
        </p:spPr>
      </p:pic>
      <p:pic>
        <p:nvPicPr>
          <p:cNvPr id="134" name="Google Shape;134;p24"/>
          <p:cNvPicPr preferRelativeResize="0"/>
          <p:nvPr/>
        </p:nvPicPr>
        <p:blipFill>
          <a:blip r:embed="rId4">
            <a:alphaModFix/>
          </a:blip>
          <a:stretch>
            <a:fillRect/>
          </a:stretch>
        </p:blipFill>
        <p:spPr>
          <a:xfrm>
            <a:off x="8534300" y="4409925"/>
            <a:ext cx="572700"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0" st="0"/>
                                            </p:txEl>
                                          </p:spTgt>
                                        </p:tgtEl>
                                        <p:attrNameLst>
                                          <p:attrName>style.visibility</p:attrName>
                                        </p:attrNameLst>
                                      </p:cBhvr>
                                      <p:to>
                                        <p:strVal val="visible"/>
                                      </p:to>
                                    </p:set>
                                    <p:animEffect filter="fade" transition="in">
                                      <p:cBhvr>
                                        <p:cTn dur="1000"/>
                                        <p:tgtEl>
                                          <p:spTgt spid="1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1" st="1"/>
                                            </p:txEl>
                                          </p:spTgt>
                                        </p:tgtEl>
                                        <p:attrNameLst>
                                          <p:attrName>style.visibility</p:attrName>
                                        </p:attrNameLst>
                                      </p:cBhvr>
                                      <p:to>
                                        <p:strVal val="visible"/>
                                      </p:to>
                                    </p:set>
                                    <p:animEffect filter="fade" transition="in">
                                      <p:cBhvr>
                                        <p:cTn dur="1000"/>
                                        <p:tgtEl>
                                          <p:spTgt spid="1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2" st="2"/>
                                            </p:txEl>
                                          </p:spTgt>
                                        </p:tgtEl>
                                        <p:attrNameLst>
                                          <p:attrName>style.visibility</p:attrName>
                                        </p:attrNameLst>
                                      </p:cBhvr>
                                      <p:to>
                                        <p:strVal val="visible"/>
                                      </p:to>
                                    </p:set>
                                    <p:animEffect filter="fade" transition="in">
                                      <p:cBhvr>
                                        <p:cTn dur="1000"/>
                                        <p:tgtEl>
                                          <p:spTgt spid="1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3" st="3"/>
                                            </p:txEl>
                                          </p:spTgt>
                                        </p:tgtEl>
                                        <p:attrNameLst>
                                          <p:attrName>style.visibility</p:attrName>
                                        </p:attrNameLst>
                                      </p:cBhvr>
                                      <p:to>
                                        <p:strVal val="visible"/>
                                      </p:to>
                                    </p:set>
                                    <p:animEffect filter="fade" transition="in">
                                      <p:cBhvr>
                                        <p:cTn dur="1000"/>
                                        <p:tgtEl>
                                          <p:spTgt spid="1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4" st="4"/>
                                            </p:txEl>
                                          </p:spTgt>
                                        </p:tgtEl>
                                        <p:attrNameLst>
                                          <p:attrName>style.visibility</p:attrName>
                                        </p:attrNameLst>
                                      </p:cBhvr>
                                      <p:to>
                                        <p:strVal val="visible"/>
                                      </p:to>
                                    </p:set>
                                    <p:animEffect filter="fade" transition="in">
                                      <p:cBhvr>
                                        <p:cTn dur="1000"/>
                                        <p:tgtEl>
                                          <p:spTgt spid="1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5" st="5"/>
                                            </p:txEl>
                                          </p:spTgt>
                                        </p:tgtEl>
                                        <p:attrNameLst>
                                          <p:attrName>style.visibility</p:attrName>
                                        </p:attrNameLst>
                                      </p:cBhvr>
                                      <p:to>
                                        <p:strVal val="visible"/>
                                      </p:to>
                                    </p:set>
                                    <p:animEffect filter="fade" transition="in">
                                      <p:cBhvr>
                                        <p:cTn dur="1000"/>
                                        <p:tgtEl>
                                          <p:spTgt spid="13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tr" sz="2500"/>
              <a:t>t-Distributed Stochastic Neighbor Embedding (t-SNE)</a:t>
            </a:r>
            <a:endParaRPr sz="2500"/>
          </a:p>
        </p:txBody>
      </p:sp>
      <p:sp>
        <p:nvSpPr>
          <p:cNvPr id="140" name="Google Shape;140;p25"/>
          <p:cNvSpPr txBox="1"/>
          <p:nvPr>
            <p:ph idx="1" type="body"/>
          </p:nvPr>
        </p:nvSpPr>
        <p:spPr>
          <a:xfrm>
            <a:off x="311700" y="1152475"/>
            <a:ext cx="4454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It reduces dimensionality while trying to keep similar examples close and dissimilar examples separate.</a:t>
            </a:r>
            <a:endParaRPr sz="1500"/>
          </a:p>
          <a:p>
            <a:pPr indent="0" lvl="0" marL="0" rtl="0" algn="l">
              <a:spcBef>
                <a:spcPts val="1200"/>
              </a:spcBef>
              <a:spcAft>
                <a:spcPts val="0"/>
              </a:spcAft>
              <a:buNone/>
            </a:pPr>
            <a:r>
              <a:rPr lang="tr" sz="1500"/>
              <a:t>The main idea of the t-SNE algorithm is to keep the distances between points as much as possible and to find a low-dimensional representation.</a:t>
            </a:r>
            <a:endParaRPr sz="1500"/>
          </a:p>
          <a:p>
            <a:pPr indent="0" lvl="0" marL="0" rtl="0" algn="l">
              <a:spcBef>
                <a:spcPts val="1200"/>
              </a:spcBef>
              <a:spcAft>
                <a:spcPts val="0"/>
              </a:spcAft>
              <a:buNone/>
            </a:pPr>
            <a:r>
              <a:rPr lang="tr" sz="1500"/>
              <a:t>It is mostly used for visualization, especially to visualize sample sets in high dimensional space.</a:t>
            </a:r>
            <a:endParaRPr sz="1500"/>
          </a:p>
          <a:p>
            <a:pPr indent="0" lvl="0" marL="0" rtl="0" algn="l">
              <a:spcBef>
                <a:spcPts val="1200"/>
              </a:spcBef>
              <a:spcAft>
                <a:spcPts val="1200"/>
              </a:spcAft>
              <a:buNone/>
            </a:pPr>
            <a:r>
              <a:rPr i="1" lang="tr" sz="1300">
                <a:solidFill>
                  <a:srgbClr val="4A4A4A"/>
                </a:solidFill>
              </a:rPr>
              <a:t>Visualizing MNIST fashion images in 2D is one example.</a:t>
            </a:r>
            <a:endParaRPr i="1" sz="1300">
              <a:solidFill>
                <a:srgbClr val="4A4A4A"/>
              </a:solidFill>
            </a:endParaRPr>
          </a:p>
        </p:txBody>
      </p:sp>
      <p:pic>
        <p:nvPicPr>
          <p:cNvPr id="141" name="Google Shape;141;p25"/>
          <p:cNvPicPr preferRelativeResize="0"/>
          <p:nvPr/>
        </p:nvPicPr>
        <p:blipFill>
          <a:blip r:embed="rId3">
            <a:alphaModFix/>
          </a:blip>
          <a:stretch>
            <a:fillRect/>
          </a:stretch>
        </p:blipFill>
        <p:spPr>
          <a:xfrm>
            <a:off x="4907525" y="1295213"/>
            <a:ext cx="3924775" cy="31309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Clustering</a:t>
            </a:r>
            <a:endParaRPr sz="4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Clustering</a:t>
            </a:r>
            <a:endParaRPr/>
          </a:p>
        </p:txBody>
      </p:sp>
      <p:sp>
        <p:nvSpPr>
          <p:cNvPr id="152" name="Google Shape;152;p27"/>
          <p:cNvSpPr txBox="1"/>
          <p:nvPr>
            <p:ph idx="1" type="body"/>
          </p:nvPr>
        </p:nvSpPr>
        <p:spPr>
          <a:xfrm>
            <a:off x="311700" y="1152475"/>
            <a:ext cx="46065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tr" sz="1500">
                <a:highlight>
                  <a:schemeClr val="lt1"/>
                </a:highlight>
              </a:rPr>
              <a:t>It is the process of organizing data into groups that are similar.</a:t>
            </a:r>
            <a:endParaRPr sz="1500">
              <a:highlight>
                <a:schemeClr val="lt1"/>
              </a:highlight>
            </a:endParaRPr>
          </a:p>
          <a:p>
            <a:pPr indent="0" lvl="0" marL="0" rtl="0" algn="l">
              <a:lnSpc>
                <a:spcPct val="135714"/>
              </a:lnSpc>
              <a:spcBef>
                <a:spcPts val="0"/>
              </a:spcBef>
              <a:spcAft>
                <a:spcPts val="0"/>
              </a:spcAft>
              <a:buClr>
                <a:schemeClr val="dk1"/>
              </a:buClr>
              <a:buSzPts val="1100"/>
              <a:buFont typeface="Arial"/>
              <a:buNone/>
            </a:pPr>
            <a:r>
              <a:t/>
            </a:r>
            <a:endParaRPr sz="1500">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tr" sz="1500">
                <a:highlight>
                  <a:schemeClr val="lt1"/>
                </a:highlight>
              </a:rPr>
              <a:t>Thanks to clustering, </a:t>
            </a:r>
            <a:r>
              <a:rPr lang="tr" sz="1500">
                <a:highlight>
                  <a:srgbClr val="C9DAF8"/>
                </a:highlight>
              </a:rPr>
              <a:t>unlabeled</a:t>
            </a:r>
            <a:r>
              <a:rPr lang="tr" sz="1500">
                <a:highlight>
                  <a:schemeClr val="lt1"/>
                </a:highlight>
              </a:rPr>
              <a:t> data are identified and grouped by finding similarities between them.</a:t>
            </a:r>
            <a:endParaRPr sz="1500">
              <a:highlight>
                <a:schemeClr val="lt1"/>
              </a:highlight>
            </a:endParaRPr>
          </a:p>
          <a:p>
            <a:pPr indent="0" lvl="0" marL="0" rtl="0" algn="l">
              <a:lnSpc>
                <a:spcPct val="135714"/>
              </a:lnSpc>
              <a:spcBef>
                <a:spcPts val="0"/>
              </a:spcBef>
              <a:spcAft>
                <a:spcPts val="0"/>
              </a:spcAft>
              <a:buClr>
                <a:schemeClr val="dk1"/>
              </a:buClr>
              <a:buSzPts val="1100"/>
              <a:buFont typeface="Arial"/>
              <a:buNone/>
            </a:pPr>
            <a:r>
              <a:t/>
            </a:r>
            <a:endParaRPr sz="1500">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tr" sz="1500">
                <a:highlight>
                  <a:schemeClr val="lt1"/>
                </a:highlight>
              </a:rPr>
              <a:t>Objects with possible similarity form a group, while data with little or no similarity remains in different groups.</a:t>
            </a:r>
            <a:endParaRPr sz="1500">
              <a:highlight>
                <a:schemeClr val="lt1"/>
              </a:highlight>
            </a:endParaRPr>
          </a:p>
        </p:txBody>
      </p:sp>
      <p:pic>
        <p:nvPicPr>
          <p:cNvPr id="153" name="Google Shape;153;p27"/>
          <p:cNvPicPr preferRelativeResize="0"/>
          <p:nvPr/>
        </p:nvPicPr>
        <p:blipFill>
          <a:blip r:embed="rId3">
            <a:alphaModFix/>
          </a:blip>
          <a:stretch>
            <a:fillRect/>
          </a:stretch>
        </p:blipFill>
        <p:spPr>
          <a:xfrm>
            <a:off x="5068150" y="863175"/>
            <a:ext cx="3712675" cy="3995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Effect filter="fade" transition="in">
                                      <p:cBhvr>
                                        <p:cTn dur="1000"/>
                                        <p:tgtEl>
                                          <p:spTgt spid="1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Effect filter="fade" transition="in">
                                      <p:cBhvr>
                                        <p:cTn dur="1000"/>
                                        <p:tgtEl>
                                          <p:spTgt spid="1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animEffect filter="fade" transition="in">
                                      <p:cBhvr>
                                        <p:cTn dur="1000"/>
                                        <p:tgtEl>
                                          <p:spTgt spid="1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3" st="3"/>
                                            </p:txEl>
                                          </p:spTgt>
                                        </p:tgtEl>
                                        <p:attrNameLst>
                                          <p:attrName>style.visibility</p:attrName>
                                        </p:attrNameLst>
                                      </p:cBhvr>
                                      <p:to>
                                        <p:strVal val="visible"/>
                                      </p:to>
                                    </p:set>
                                    <p:animEffect filter="fade" transition="in">
                                      <p:cBhvr>
                                        <p:cTn dur="1000"/>
                                        <p:tgtEl>
                                          <p:spTgt spid="1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4" st="4"/>
                                            </p:txEl>
                                          </p:spTgt>
                                        </p:tgtEl>
                                        <p:attrNameLst>
                                          <p:attrName>style.visibility</p:attrName>
                                        </p:attrNameLst>
                                      </p:cBhvr>
                                      <p:to>
                                        <p:strVal val="visible"/>
                                      </p:to>
                                    </p:set>
                                    <p:animEffect filter="fade" transition="in">
                                      <p:cBhvr>
                                        <p:cTn dur="1000"/>
                                        <p:tgtEl>
                                          <p:spTgt spid="15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Clustering Types</a:t>
            </a:r>
            <a:endParaRPr/>
          </a:p>
        </p:txBody>
      </p:sp>
      <p:sp>
        <p:nvSpPr>
          <p:cNvPr id="159" name="Google Shape;159;p28"/>
          <p:cNvSpPr txBox="1"/>
          <p:nvPr>
            <p:ph idx="1" type="body"/>
          </p:nvPr>
        </p:nvSpPr>
        <p:spPr>
          <a:xfrm>
            <a:off x="311700" y="1152475"/>
            <a:ext cx="5022600" cy="1178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tr"/>
              <a:t>Affinity Propagation</a:t>
            </a:r>
            <a:endParaRPr/>
          </a:p>
          <a:p>
            <a:pPr indent="-317500" lvl="0" marL="457200" rtl="0" algn="l">
              <a:spcBef>
                <a:spcPts val="0"/>
              </a:spcBef>
              <a:spcAft>
                <a:spcPts val="0"/>
              </a:spcAft>
              <a:buSzPts val="1400"/>
              <a:buChar char="●"/>
            </a:pPr>
            <a:r>
              <a:rPr lang="tr"/>
              <a:t>Hierarchical Cluster Analysis (HCA)</a:t>
            </a:r>
            <a:endParaRPr/>
          </a:p>
          <a:p>
            <a:pPr indent="-317500" lvl="0" marL="457200" rtl="0" algn="l">
              <a:spcBef>
                <a:spcPts val="0"/>
              </a:spcBef>
              <a:spcAft>
                <a:spcPts val="0"/>
              </a:spcAft>
              <a:buSzPts val="1400"/>
              <a:buChar char="●"/>
            </a:pPr>
            <a:r>
              <a:rPr lang="tr"/>
              <a:t>Density-based Spatial Clustering (DBSCAN)</a:t>
            </a:r>
            <a:endParaRPr/>
          </a:p>
          <a:p>
            <a:pPr indent="-317500" lvl="0" marL="457200" rtl="0" algn="l">
              <a:lnSpc>
                <a:spcPct val="115000"/>
              </a:lnSpc>
              <a:spcBef>
                <a:spcPts val="0"/>
              </a:spcBef>
              <a:spcAft>
                <a:spcPts val="0"/>
              </a:spcAft>
              <a:buSzPts val="1400"/>
              <a:buChar char="●"/>
            </a:pPr>
            <a:r>
              <a:rPr lang="tr"/>
              <a:t>Centroid-based</a:t>
            </a:r>
            <a:endParaRPr/>
          </a:p>
        </p:txBody>
      </p:sp>
      <p:pic>
        <p:nvPicPr>
          <p:cNvPr id="160" name="Google Shape;160;p28"/>
          <p:cNvPicPr preferRelativeResize="0"/>
          <p:nvPr/>
        </p:nvPicPr>
        <p:blipFill rotWithShape="1">
          <a:blip r:embed="rId3">
            <a:alphaModFix/>
          </a:blip>
          <a:srcRect b="0" l="0" r="0" t="19432"/>
          <a:stretch/>
        </p:blipFill>
        <p:spPr>
          <a:xfrm>
            <a:off x="930775" y="2790925"/>
            <a:ext cx="5320539" cy="1733550"/>
          </a:xfrm>
          <a:prstGeom prst="rect">
            <a:avLst/>
          </a:prstGeom>
          <a:noFill/>
          <a:ln>
            <a:noFill/>
          </a:ln>
        </p:spPr>
      </p:pic>
      <p:pic>
        <p:nvPicPr>
          <p:cNvPr id="161" name="Google Shape;161;p28"/>
          <p:cNvPicPr preferRelativeResize="0"/>
          <p:nvPr/>
        </p:nvPicPr>
        <p:blipFill rotWithShape="1">
          <a:blip r:embed="rId4">
            <a:alphaModFix/>
          </a:blip>
          <a:srcRect b="8760" l="0" r="4534" t="5689"/>
          <a:stretch/>
        </p:blipFill>
        <p:spPr>
          <a:xfrm>
            <a:off x="6333050" y="2751788"/>
            <a:ext cx="1879025" cy="1811825"/>
          </a:xfrm>
          <a:prstGeom prst="rect">
            <a:avLst/>
          </a:prstGeom>
          <a:noFill/>
          <a:ln>
            <a:noFill/>
          </a:ln>
        </p:spPr>
      </p:pic>
      <p:pic>
        <p:nvPicPr>
          <p:cNvPr id="162" name="Google Shape;162;p28"/>
          <p:cNvPicPr preferRelativeResize="0"/>
          <p:nvPr/>
        </p:nvPicPr>
        <p:blipFill>
          <a:blip r:embed="rId5">
            <a:alphaModFix/>
          </a:blip>
          <a:stretch>
            <a:fillRect/>
          </a:stretch>
        </p:blipFill>
        <p:spPr>
          <a:xfrm>
            <a:off x="5501943" y="810150"/>
            <a:ext cx="2680109" cy="18630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Affinity Propagation</a:t>
            </a:r>
            <a:endParaRPr/>
          </a:p>
        </p:txBody>
      </p:sp>
      <p:sp>
        <p:nvSpPr>
          <p:cNvPr id="168" name="Google Shape;168;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tr" sz="1500"/>
              <a:t>It is a clustering algorithm that we use especially in problems where the number of samples and clusters is unknown.</a:t>
            </a:r>
            <a:endParaRPr sz="1500"/>
          </a:p>
          <a:p>
            <a:pPr indent="0" lvl="0" marL="0" rtl="0" algn="l">
              <a:spcBef>
                <a:spcPts val="1200"/>
              </a:spcBef>
              <a:spcAft>
                <a:spcPts val="0"/>
              </a:spcAft>
              <a:buClr>
                <a:schemeClr val="dk1"/>
              </a:buClr>
              <a:buSzPts val="1100"/>
              <a:buFont typeface="Arial"/>
              <a:buNone/>
            </a:pPr>
            <a:r>
              <a:rPr lang="tr" sz="1500"/>
              <a:t>It treats each data point as a node in the network and treats all data points as potential samples.</a:t>
            </a:r>
            <a:endParaRPr sz="1500"/>
          </a:p>
          <a:p>
            <a:pPr indent="0" lvl="0" marL="0" rtl="0" algn="l">
              <a:spcBef>
                <a:spcPts val="1200"/>
              </a:spcBef>
              <a:spcAft>
                <a:spcPts val="0"/>
              </a:spcAft>
              <a:buClr>
                <a:schemeClr val="dk1"/>
              </a:buClr>
              <a:buSzPts val="1100"/>
              <a:buFont typeface="Arial"/>
              <a:buNone/>
            </a:pPr>
            <a:r>
              <a:rPr lang="tr" sz="1500"/>
              <a:t>It works based on similarities between data points.</a:t>
            </a:r>
            <a:endParaRPr sz="1500"/>
          </a:p>
          <a:p>
            <a:pPr indent="0" lvl="0" marL="0" rtl="0" algn="l">
              <a:spcBef>
                <a:spcPts val="1200"/>
              </a:spcBef>
              <a:spcAft>
                <a:spcPts val="1200"/>
              </a:spcAft>
              <a:buNone/>
            </a:pPr>
            <a:r>
              <a:rPr lang="tr" sz="1500"/>
              <a:t>It has problems such as finding many and unnecessary clusters, and working poorly with a lot of data.</a:t>
            </a:r>
            <a:endParaRPr sz="1500"/>
          </a:p>
        </p:txBody>
      </p:sp>
      <p:pic>
        <p:nvPicPr>
          <p:cNvPr id="169" name="Google Shape;169;p29"/>
          <p:cNvPicPr preferRelativeResize="0"/>
          <p:nvPr/>
        </p:nvPicPr>
        <p:blipFill rotWithShape="1">
          <a:blip r:embed="rId3">
            <a:alphaModFix/>
          </a:blip>
          <a:srcRect b="4661" l="7933" r="8988" t="5515"/>
          <a:stretch/>
        </p:blipFill>
        <p:spPr>
          <a:xfrm>
            <a:off x="4619121" y="1152473"/>
            <a:ext cx="4213179" cy="3416400"/>
          </a:xfrm>
          <a:prstGeom prst="rect">
            <a:avLst/>
          </a:prstGeom>
          <a:noFill/>
          <a:ln>
            <a:noFill/>
          </a:ln>
        </p:spPr>
      </p:pic>
      <p:pic>
        <p:nvPicPr>
          <p:cNvPr id="170" name="Google Shape;170;p29"/>
          <p:cNvPicPr preferRelativeResize="0"/>
          <p:nvPr/>
        </p:nvPicPr>
        <p:blipFill>
          <a:blip r:embed="rId4">
            <a:alphaModFix/>
          </a:blip>
          <a:stretch>
            <a:fillRect/>
          </a:stretch>
        </p:blipFill>
        <p:spPr>
          <a:xfrm>
            <a:off x="8534300" y="4409925"/>
            <a:ext cx="572700"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animEffect filter="fade" transition="in">
                                      <p:cBhvr>
                                        <p:cTn dur="1000"/>
                                        <p:tgtEl>
                                          <p:spTgt spid="1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animEffect filter="fade" transition="in">
                                      <p:cBhvr>
                                        <p:cTn dur="1000"/>
                                        <p:tgtEl>
                                          <p:spTgt spid="1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2" st="2"/>
                                            </p:txEl>
                                          </p:spTgt>
                                        </p:tgtEl>
                                        <p:attrNameLst>
                                          <p:attrName>style.visibility</p:attrName>
                                        </p:attrNameLst>
                                      </p:cBhvr>
                                      <p:to>
                                        <p:strVal val="visible"/>
                                      </p:to>
                                    </p:set>
                                    <p:animEffect filter="fade" transition="in">
                                      <p:cBhvr>
                                        <p:cTn dur="1000"/>
                                        <p:tgtEl>
                                          <p:spTgt spid="1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3" st="3"/>
                                            </p:txEl>
                                          </p:spTgt>
                                        </p:tgtEl>
                                        <p:attrNameLst>
                                          <p:attrName>style.visibility</p:attrName>
                                        </p:attrNameLst>
                                      </p:cBhvr>
                                      <p:to>
                                        <p:strVal val="visible"/>
                                      </p:to>
                                    </p:set>
                                    <p:animEffect filter="fade" transition="in">
                                      <p:cBhvr>
                                        <p:cTn dur="1000"/>
                                        <p:tgtEl>
                                          <p:spTgt spid="16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None/>
            </a:pPr>
            <a:r>
              <a:rPr lang="tr" sz="2500">
                <a:solidFill>
                  <a:srgbClr val="202124"/>
                </a:solidFill>
                <a:highlight>
                  <a:srgbClr val="FFFFFF"/>
                </a:highlight>
              </a:rPr>
              <a:t>Hierarchical</a:t>
            </a:r>
            <a:r>
              <a:rPr lang="tr" sz="2500"/>
              <a:t> Clustering</a:t>
            </a:r>
            <a:endParaRPr sz="2500"/>
          </a:p>
        </p:txBody>
      </p:sp>
      <p:sp>
        <p:nvSpPr>
          <p:cNvPr id="176" name="Google Shape;176;p30"/>
          <p:cNvSpPr txBox="1"/>
          <p:nvPr>
            <p:ph idx="1" type="body"/>
          </p:nvPr>
        </p:nvSpPr>
        <p:spPr>
          <a:xfrm>
            <a:off x="311700" y="1152475"/>
            <a:ext cx="41235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sz="1500">
                <a:highlight>
                  <a:schemeClr val="lt1"/>
                </a:highlight>
              </a:rPr>
              <a:t>It separates data into levels and hierarchies based on their similarities.</a:t>
            </a:r>
            <a:endParaRPr sz="1500">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tr" sz="1500">
                <a:highlight>
                  <a:schemeClr val="lt1"/>
                </a:highlight>
              </a:rPr>
              <a:t>As a result of the created </a:t>
            </a:r>
            <a:r>
              <a:rPr lang="tr" sz="1500">
                <a:highlight>
                  <a:srgbClr val="C9DAF8"/>
                </a:highlight>
              </a:rPr>
              <a:t>hierarchy</a:t>
            </a:r>
            <a:r>
              <a:rPr lang="tr" sz="1500">
                <a:highlight>
                  <a:schemeClr val="lt1"/>
                </a:highlight>
              </a:rPr>
              <a:t>, tree-like hierarchical structures called </a:t>
            </a:r>
            <a:r>
              <a:rPr lang="tr" sz="1500">
                <a:highlight>
                  <a:srgbClr val="C9DAF8"/>
                </a:highlight>
              </a:rPr>
              <a:t>Dendrograms</a:t>
            </a:r>
            <a:r>
              <a:rPr lang="tr" sz="1500">
                <a:highlight>
                  <a:schemeClr val="lt1"/>
                </a:highlight>
              </a:rPr>
              <a:t> are formed.</a:t>
            </a:r>
            <a:endParaRPr sz="1500">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sz="1500">
              <a:highlight>
                <a:schemeClr val="lt1"/>
              </a:highlight>
            </a:endParaRPr>
          </a:p>
          <a:p>
            <a:pPr indent="0" lvl="0" marL="0" rtl="0" algn="l">
              <a:lnSpc>
                <a:spcPct val="115000"/>
              </a:lnSpc>
              <a:spcBef>
                <a:spcPts val="0"/>
              </a:spcBef>
              <a:spcAft>
                <a:spcPts val="0"/>
              </a:spcAft>
              <a:buNone/>
            </a:pPr>
            <a:r>
              <a:rPr lang="tr" sz="1500">
                <a:highlight>
                  <a:schemeClr val="lt1"/>
                </a:highlight>
              </a:rPr>
              <a:t>The desired number of clusters can be selected by cutting the leafs (or arms) of the Dendrogram structure at the right level.</a:t>
            </a:r>
            <a:endParaRPr sz="1500">
              <a:highlight>
                <a:schemeClr val="lt1"/>
              </a:highlight>
            </a:endParaRPr>
          </a:p>
        </p:txBody>
      </p:sp>
      <p:pic>
        <p:nvPicPr>
          <p:cNvPr id="177" name="Google Shape;177;p30"/>
          <p:cNvPicPr preferRelativeResize="0"/>
          <p:nvPr/>
        </p:nvPicPr>
        <p:blipFill rotWithShape="1">
          <a:blip r:embed="rId3">
            <a:alphaModFix/>
          </a:blip>
          <a:srcRect b="0" l="0" r="0" t="8256"/>
          <a:stretch/>
        </p:blipFill>
        <p:spPr>
          <a:xfrm>
            <a:off x="4572000" y="1107974"/>
            <a:ext cx="4123474" cy="3505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animEffect filter="fade" transition="in">
                                      <p:cBhvr>
                                        <p:cTn dur="1000"/>
                                        <p:tgtEl>
                                          <p:spTgt spid="1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1" st="1"/>
                                            </p:txEl>
                                          </p:spTgt>
                                        </p:tgtEl>
                                        <p:attrNameLst>
                                          <p:attrName>style.visibility</p:attrName>
                                        </p:attrNameLst>
                                      </p:cBhvr>
                                      <p:to>
                                        <p:strVal val="visible"/>
                                      </p:to>
                                    </p:set>
                                    <p:animEffect filter="fade" transition="in">
                                      <p:cBhvr>
                                        <p:cTn dur="1000"/>
                                        <p:tgtEl>
                                          <p:spTgt spid="1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2" st="2"/>
                                            </p:txEl>
                                          </p:spTgt>
                                        </p:tgtEl>
                                        <p:attrNameLst>
                                          <p:attrName>style.visibility</p:attrName>
                                        </p:attrNameLst>
                                      </p:cBhvr>
                                      <p:to>
                                        <p:strVal val="visible"/>
                                      </p:to>
                                    </p:set>
                                    <p:animEffect filter="fade" transition="in">
                                      <p:cBhvr>
                                        <p:cTn dur="1000"/>
                                        <p:tgtEl>
                                          <p:spTgt spid="1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3" st="3"/>
                                            </p:txEl>
                                          </p:spTgt>
                                        </p:tgtEl>
                                        <p:attrNameLst>
                                          <p:attrName>style.visibility</p:attrName>
                                        </p:attrNameLst>
                                      </p:cBhvr>
                                      <p:to>
                                        <p:strVal val="visible"/>
                                      </p:to>
                                    </p:set>
                                    <p:animEffect filter="fade" transition="in">
                                      <p:cBhvr>
                                        <p:cTn dur="1000"/>
                                        <p:tgtEl>
                                          <p:spTgt spid="1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4" st="4"/>
                                            </p:txEl>
                                          </p:spTgt>
                                        </p:tgtEl>
                                        <p:attrNameLst>
                                          <p:attrName>style.visibility</p:attrName>
                                        </p:attrNameLst>
                                      </p:cBhvr>
                                      <p:to>
                                        <p:strVal val="visible"/>
                                      </p:to>
                                    </p:set>
                                    <p:animEffect filter="fade" transition="in">
                                      <p:cBhvr>
                                        <p:cTn dur="1000"/>
                                        <p:tgtEl>
                                          <p:spTgt spid="17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400"/>
              </a:spcBef>
              <a:spcAft>
                <a:spcPts val="0"/>
              </a:spcAft>
              <a:buClr>
                <a:schemeClr val="dk1"/>
              </a:buClr>
              <a:buSzPct val="44000"/>
              <a:buFont typeface="Arial"/>
              <a:buNone/>
            </a:pPr>
            <a:r>
              <a:rPr lang="tr" sz="2500">
                <a:solidFill>
                  <a:srgbClr val="202124"/>
                </a:solidFill>
                <a:highlight>
                  <a:schemeClr val="lt1"/>
                </a:highlight>
              </a:rPr>
              <a:t>Hierarchical</a:t>
            </a:r>
            <a:r>
              <a:rPr lang="tr" sz="2500"/>
              <a:t> Clustering</a:t>
            </a:r>
            <a:endParaRPr/>
          </a:p>
          <a:p>
            <a:pPr indent="0" lvl="0" marL="0" rtl="0" algn="l">
              <a:spcBef>
                <a:spcPts val="400"/>
              </a:spcBef>
              <a:spcAft>
                <a:spcPts val="0"/>
              </a:spcAft>
              <a:buNone/>
            </a:pPr>
            <a:r>
              <a:t/>
            </a:r>
            <a:endParaRPr/>
          </a:p>
        </p:txBody>
      </p:sp>
      <p:sp>
        <p:nvSpPr>
          <p:cNvPr id="183" name="Google Shape;183;p31"/>
          <p:cNvSpPr txBox="1"/>
          <p:nvPr>
            <p:ph idx="1" type="body"/>
          </p:nvPr>
        </p:nvSpPr>
        <p:spPr>
          <a:xfrm>
            <a:off x="311700" y="1152475"/>
            <a:ext cx="4452600" cy="3537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tr" sz="1500"/>
              <a:t>Hierarchical Clustering </a:t>
            </a:r>
            <a:r>
              <a:rPr lang="tr" sz="1500"/>
              <a:t>has two different working structures with similar logic;</a:t>
            </a:r>
            <a:endParaRPr sz="1500"/>
          </a:p>
          <a:p>
            <a:pPr indent="-323850" lvl="0" marL="457200" rtl="0" algn="l">
              <a:spcBef>
                <a:spcPts val="1200"/>
              </a:spcBef>
              <a:spcAft>
                <a:spcPts val="0"/>
              </a:spcAft>
              <a:buSzPts val="1500"/>
              <a:buChar char="●"/>
            </a:pPr>
            <a:r>
              <a:rPr b="1" lang="tr" sz="1500"/>
              <a:t>Agglomerative Clustering; </a:t>
            </a:r>
            <a:r>
              <a:rPr lang="tr" sz="1500"/>
              <a:t>It works on the principle of </a:t>
            </a:r>
            <a:r>
              <a:rPr lang="tr" sz="1500">
                <a:highlight>
                  <a:srgbClr val="C9DAF8"/>
                </a:highlight>
              </a:rPr>
              <a:t>part to whole</a:t>
            </a:r>
            <a:r>
              <a:rPr lang="tr" sz="1500"/>
              <a:t>. At first it sees all the data as a set. Clusters that are close to each other are combined to form other clusters.</a:t>
            </a:r>
            <a:endParaRPr sz="1500"/>
          </a:p>
          <a:p>
            <a:pPr indent="-323850" lvl="0" marL="457200" rtl="0" algn="l">
              <a:spcBef>
                <a:spcPts val="1200"/>
              </a:spcBef>
              <a:spcAft>
                <a:spcPts val="1200"/>
              </a:spcAft>
              <a:buSzPts val="1500"/>
              <a:buChar char="●"/>
            </a:pPr>
            <a:r>
              <a:rPr b="1" lang="tr" sz="1500"/>
              <a:t>Divisive Clustering; </a:t>
            </a:r>
            <a:r>
              <a:rPr lang="tr" sz="1500"/>
              <a:t>It works on the principle of </a:t>
            </a:r>
            <a:r>
              <a:rPr lang="tr" sz="1500">
                <a:highlight>
                  <a:srgbClr val="C9DAF8"/>
                </a:highlight>
              </a:rPr>
              <a:t>whole-to-part</a:t>
            </a:r>
            <a:r>
              <a:rPr lang="tr" sz="1500"/>
              <a:t>. All data forms a single cluster. Then, a new clustering operation based on proximity is performed within the cluster.</a:t>
            </a:r>
            <a:endParaRPr b="1" sz="1500"/>
          </a:p>
        </p:txBody>
      </p:sp>
      <p:pic>
        <p:nvPicPr>
          <p:cNvPr id="184" name="Google Shape;184;p31"/>
          <p:cNvPicPr preferRelativeResize="0"/>
          <p:nvPr/>
        </p:nvPicPr>
        <p:blipFill>
          <a:blip r:embed="rId3">
            <a:alphaModFix/>
          </a:blip>
          <a:stretch>
            <a:fillRect/>
          </a:stretch>
        </p:blipFill>
        <p:spPr>
          <a:xfrm>
            <a:off x="4572000" y="1537102"/>
            <a:ext cx="4260301" cy="20692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What Will We Talk About Today?</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tr"/>
              <a:t>We will introduce Unsupervised Learning, one of the core topics of Machine Learning</a:t>
            </a:r>
            <a:endParaRPr/>
          </a:p>
          <a:p>
            <a:pPr indent="-317500" lvl="0" marL="457200" rtl="0" algn="l">
              <a:lnSpc>
                <a:spcPct val="150000"/>
              </a:lnSpc>
              <a:spcBef>
                <a:spcPts val="0"/>
              </a:spcBef>
              <a:spcAft>
                <a:spcPts val="0"/>
              </a:spcAft>
              <a:buSzPts val="1400"/>
              <a:buChar char="●"/>
            </a:pPr>
            <a:r>
              <a:rPr lang="tr"/>
              <a:t>With Unsupervised Learning, we will see the algorithms used in visualization, clustering, feature extraction, size reduction and examine these algorithms in depth</a:t>
            </a:r>
            <a:endParaRPr/>
          </a:p>
          <a:p>
            <a:pPr indent="-317500" lvl="0" marL="457200" rtl="0" algn="l">
              <a:lnSpc>
                <a:spcPct val="150000"/>
              </a:lnSpc>
              <a:spcBef>
                <a:spcPts val="0"/>
              </a:spcBef>
              <a:spcAft>
                <a:spcPts val="0"/>
              </a:spcAft>
              <a:buSzPts val="1400"/>
              <a:buChar char="●"/>
            </a:pPr>
            <a:r>
              <a:rPr lang="tr"/>
              <a:t>We will see step by step K-means algorithm, which is one of the most used algorithms in clustering</a:t>
            </a:r>
            <a:endParaRPr/>
          </a:p>
          <a:p>
            <a:pPr indent="-317500" lvl="0" marL="457200" rtl="0" algn="l">
              <a:lnSpc>
                <a:spcPct val="150000"/>
              </a:lnSpc>
              <a:spcBef>
                <a:spcPts val="0"/>
              </a:spcBef>
              <a:spcAft>
                <a:spcPts val="0"/>
              </a:spcAft>
              <a:buSzPts val="1400"/>
              <a:buChar char="●"/>
            </a:pPr>
            <a:r>
              <a:rPr lang="tr"/>
              <a:t>We will see step by step</a:t>
            </a:r>
            <a:r>
              <a:rPr lang="tr"/>
              <a:t> Principal Component Analysis (PCA) Algorithm, one of the most used algorithms in size reduction / visualization, and provide detailed explanations</a:t>
            </a:r>
            <a:endParaRPr/>
          </a:p>
          <a:p>
            <a:pPr indent="0" lvl="0" marL="0" rtl="0" algn="l">
              <a:lnSpc>
                <a:spcPct val="95000"/>
              </a:lnSpc>
              <a:spcBef>
                <a:spcPts val="1200"/>
              </a:spcBef>
              <a:spcAft>
                <a:spcPts val="1200"/>
              </a:spcAft>
              <a:buNone/>
            </a:pPr>
            <a:r>
              <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Hierarchical Clustering and Dendrogram</a:t>
            </a:r>
            <a:endParaRPr/>
          </a:p>
        </p:txBody>
      </p:sp>
      <p:sp>
        <p:nvSpPr>
          <p:cNvPr id="190" name="Google Shape;190;p32"/>
          <p:cNvSpPr txBox="1"/>
          <p:nvPr>
            <p:ph idx="1" type="body"/>
          </p:nvPr>
        </p:nvSpPr>
        <p:spPr>
          <a:xfrm>
            <a:off x="311700" y="4035600"/>
            <a:ext cx="8520600" cy="623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 sz="1500">
                <a:solidFill>
                  <a:srgbClr val="292929"/>
                </a:solidFill>
                <a:highlight>
                  <a:schemeClr val="lt1"/>
                </a:highlight>
              </a:rPr>
              <a:t>Hierarchical Clustering; sorts data points into levels/hierarchies based on their similarity. After clustering, this hierarchy creates a tree-like structure called a Dendrogram.</a:t>
            </a:r>
            <a:endParaRPr sz="1500"/>
          </a:p>
        </p:txBody>
      </p:sp>
      <p:pic>
        <p:nvPicPr>
          <p:cNvPr id="191" name="Google Shape;191;p32"/>
          <p:cNvPicPr preferRelativeResize="0"/>
          <p:nvPr/>
        </p:nvPicPr>
        <p:blipFill>
          <a:blip r:embed="rId3">
            <a:alphaModFix/>
          </a:blip>
          <a:stretch>
            <a:fillRect/>
          </a:stretch>
        </p:blipFill>
        <p:spPr>
          <a:xfrm>
            <a:off x="1083788" y="1107913"/>
            <a:ext cx="3488218" cy="2927682"/>
          </a:xfrm>
          <a:prstGeom prst="rect">
            <a:avLst/>
          </a:prstGeom>
          <a:noFill/>
          <a:ln>
            <a:noFill/>
          </a:ln>
        </p:spPr>
      </p:pic>
      <p:pic>
        <p:nvPicPr>
          <p:cNvPr id="192" name="Google Shape;192;p32"/>
          <p:cNvPicPr preferRelativeResize="0"/>
          <p:nvPr/>
        </p:nvPicPr>
        <p:blipFill>
          <a:blip r:embed="rId4">
            <a:alphaModFix/>
          </a:blip>
          <a:stretch>
            <a:fillRect/>
          </a:stretch>
        </p:blipFill>
        <p:spPr>
          <a:xfrm>
            <a:off x="4572005" y="1107888"/>
            <a:ext cx="3488218" cy="2927700"/>
          </a:xfrm>
          <a:prstGeom prst="rect">
            <a:avLst/>
          </a:prstGeom>
          <a:noFill/>
          <a:ln>
            <a:noFill/>
          </a:ln>
        </p:spPr>
      </p:pic>
      <p:pic>
        <p:nvPicPr>
          <p:cNvPr id="193" name="Google Shape;193;p32"/>
          <p:cNvPicPr preferRelativeResize="0"/>
          <p:nvPr/>
        </p:nvPicPr>
        <p:blipFill>
          <a:blip r:embed="rId5">
            <a:alphaModFix/>
          </a:blip>
          <a:stretch>
            <a:fillRect/>
          </a:stretch>
        </p:blipFill>
        <p:spPr>
          <a:xfrm>
            <a:off x="8534300" y="4409925"/>
            <a:ext cx="572700" cy="572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Density</a:t>
            </a:r>
            <a:r>
              <a:rPr lang="tr"/>
              <a:t>-based Clustering</a:t>
            </a:r>
            <a:endParaRPr/>
          </a:p>
        </p:txBody>
      </p:sp>
      <p:sp>
        <p:nvSpPr>
          <p:cNvPr id="199" name="Google Shape;199;p3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sz="1500">
                <a:highlight>
                  <a:schemeClr val="lt1"/>
                </a:highlight>
              </a:rPr>
              <a:t>It assumes that the data consists of distributions such as Gaussian distributions and performs clustering based on density.</a:t>
            </a:r>
            <a:endParaRPr sz="1500">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tr" sz="1500">
                <a:highlight>
                  <a:schemeClr val="lt1"/>
                </a:highlight>
              </a:rPr>
              <a:t>The greater the distance from the center of the distribution, the less likely a point will belong to the distribution.</a:t>
            </a:r>
            <a:endParaRPr sz="1500">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sz="1500">
              <a:highlight>
                <a:schemeClr val="lt1"/>
              </a:highlight>
            </a:endParaRPr>
          </a:p>
          <a:p>
            <a:pPr indent="0" lvl="0" marL="0" rtl="0" algn="l">
              <a:lnSpc>
                <a:spcPct val="115000"/>
              </a:lnSpc>
              <a:spcBef>
                <a:spcPts val="0"/>
              </a:spcBef>
              <a:spcAft>
                <a:spcPts val="0"/>
              </a:spcAft>
              <a:buNone/>
            </a:pPr>
            <a:r>
              <a:rPr lang="tr" sz="1500">
                <a:highlight>
                  <a:schemeClr val="lt1"/>
                </a:highlight>
              </a:rPr>
              <a:t>It does not require the number of clusters, it determines the number of clusters based on the density in the data.</a:t>
            </a:r>
            <a:endParaRPr sz="1500">
              <a:highlight>
                <a:schemeClr val="lt1"/>
              </a:highlight>
            </a:endParaRPr>
          </a:p>
        </p:txBody>
      </p:sp>
      <p:pic>
        <p:nvPicPr>
          <p:cNvPr id="200" name="Google Shape;200;p33"/>
          <p:cNvPicPr preferRelativeResize="0"/>
          <p:nvPr/>
        </p:nvPicPr>
        <p:blipFill>
          <a:blip r:embed="rId3">
            <a:alphaModFix/>
          </a:blip>
          <a:stretch>
            <a:fillRect/>
          </a:stretch>
        </p:blipFill>
        <p:spPr>
          <a:xfrm>
            <a:off x="4655784" y="1152475"/>
            <a:ext cx="4176515" cy="3416400"/>
          </a:xfrm>
          <a:prstGeom prst="rect">
            <a:avLst/>
          </a:prstGeom>
          <a:noFill/>
          <a:ln>
            <a:noFill/>
          </a:ln>
        </p:spPr>
      </p:pic>
      <p:pic>
        <p:nvPicPr>
          <p:cNvPr id="201" name="Google Shape;201;p33"/>
          <p:cNvPicPr preferRelativeResize="0"/>
          <p:nvPr/>
        </p:nvPicPr>
        <p:blipFill>
          <a:blip r:embed="rId4">
            <a:alphaModFix/>
          </a:blip>
          <a:stretch>
            <a:fillRect/>
          </a:stretch>
        </p:blipFill>
        <p:spPr>
          <a:xfrm>
            <a:off x="8571300" y="4409925"/>
            <a:ext cx="572700"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0" st="0"/>
                                            </p:txEl>
                                          </p:spTgt>
                                        </p:tgtEl>
                                        <p:attrNameLst>
                                          <p:attrName>style.visibility</p:attrName>
                                        </p:attrNameLst>
                                      </p:cBhvr>
                                      <p:to>
                                        <p:strVal val="visible"/>
                                      </p:to>
                                    </p:set>
                                    <p:animEffect filter="fade" transition="in">
                                      <p:cBhvr>
                                        <p:cTn dur="1000"/>
                                        <p:tgtEl>
                                          <p:spTgt spid="1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1" st="1"/>
                                            </p:txEl>
                                          </p:spTgt>
                                        </p:tgtEl>
                                        <p:attrNameLst>
                                          <p:attrName>style.visibility</p:attrName>
                                        </p:attrNameLst>
                                      </p:cBhvr>
                                      <p:to>
                                        <p:strVal val="visible"/>
                                      </p:to>
                                    </p:set>
                                    <p:animEffect filter="fade" transition="in">
                                      <p:cBhvr>
                                        <p:cTn dur="1000"/>
                                        <p:tgtEl>
                                          <p:spTgt spid="1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2" st="2"/>
                                            </p:txEl>
                                          </p:spTgt>
                                        </p:tgtEl>
                                        <p:attrNameLst>
                                          <p:attrName>style.visibility</p:attrName>
                                        </p:attrNameLst>
                                      </p:cBhvr>
                                      <p:to>
                                        <p:strVal val="visible"/>
                                      </p:to>
                                    </p:set>
                                    <p:animEffect filter="fade" transition="in">
                                      <p:cBhvr>
                                        <p:cTn dur="1000"/>
                                        <p:tgtEl>
                                          <p:spTgt spid="1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3" st="3"/>
                                            </p:txEl>
                                          </p:spTgt>
                                        </p:tgtEl>
                                        <p:attrNameLst>
                                          <p:attrName>style.visibility</p:attrName>
                                        </p:attrNameLst>
                                      </p:cBhvr>
                                      <p:to>
                                        <p:strVal val="visible"/>
                                      </p:to>
                                    </p:set>
                                    <p:animEffect filter="fade" transition="in">
                                      <p:cBhvr>
                                        <p:cTn dur="1000"/>
                                        <p:tgtEl>
                                          <p:spTgt spid="1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4" st="4"/>
                                            </p:txEl>
                                          </p:spTgt>
                                        </p:tgtEl>
                                        <p:attrNameLst>
                                          <p:attrName>style.visibility</p:attrName>
                                        </p:attrNameLst>
                                      </p:cBhvr>
                                      <p:to>
                                        <p:strVal val="visible"/>
                                      </p:to>
                                    </p:set>
                                    <p:animEffect filter="fade" transition="in">
                                      <p:cBhvr>
                                        <p:cTn dur="1000"/>
                                        <p:tgtEl>
                                          <p:spTgt spid="19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Centroid-based Clustering</a:t>
            </a:r>
            <a:endParaRPr/>
          </a:p>
        </p:txBody>
      </p:sp>
      <p:sp>
        <p:nvSpPr>
          <p:cNvPr id="207" name="Google Shape;207;p3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tr" sz="1500">
                <a:highlight>
                  <a:schemeClr val="lt1"/>
                </a:highlight>
              </a:rPr>
              <a:t>Centroid Based Clustering divides the data into n clusters with the help of the n centroids.</a:t>
            </a:r>
            <a:endParaRPr sz="1500">
              <a:highlight>
                <a:schemeClr val="lt1"/>
              </a:highlight>
            </a:endParaRPr>
          </a:p>
          <a:p>
            <a:pPr indent="0" lvl="0" marL="0" rtl="0" algn="l">
              <a:lnSpc>
                <a:spcPct val="135714"/>
              </a:lnSpc>
              <a:spcBef>
                <a:spcPts val="0"/>
              </a:spcBef>
              <a:spcAft>
                <a:spcPts val="0"/>
              </a:spcAft>
              <a:buClr>
                <a:schemeClr val="dk1"/>
              </a:buClr>
              <a:buSzPts val="1100"/>
              <a:buFont typeface="Arial"/>
              <a:buNone/>
            </a:pPr>
            <a:r>
              <a:t/>
            </a:r>
            <a:endParaRPr sz="1500">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tr" sz="1500">
                <a:highlight>
                  <a:srgbClr val="C9DAF8"/>
                </a:highlight>
              </a:rPr>
              <a:t>k-means</a:t>
            </a:r>
            <a:r>
              <a:rPr lang="tr" sz="1500">
                <a:highlight>
                  <a:schemeClr val="lt1"/>
                </a:highlight>
              </a:rPr>
              <a:t> is the most widely used centroid based clustering algorithm.</a:t>
            </a:r>
            <a:endParaRPr sz="1500">
              <a:highlight>
                <a:schemeClr val="lt1"/>
              </a:highlight>
            </a:endParaRPr>
          </a:p>
          <a:p>
            <a:pPr indent="0" lvl="0" marL="0" rtl="0" algn="l">
              <a:lnSpc>
                <a:spcPct val="135714"/>
              </a:lnSpc>
              <a:spcBef>
                <a:spcPts val="0"/>
              </a:spcBef>
              <a:spcAft>
                <a:spcPts val="0"/>
              </a:spcAft>
              <a:buClr>
                <a:schemeClr val="dk1"/>
              </a:buClr>
              <a:buSzPts val="1100"/>
              <a:buFont typeface="Arial"/>
              <a:buNone/>
            </a:pPr>
            <a:r>
              <a:t/>
            </a:r>
            <a:endParaRPr sz="1500">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tr" sz="1500">
                <a:highlight>
                  <a:schemeClr val="lt1"/>
                </a:highlight>
              </a:rPr>
              <a:t>Centroid-based clustering is sensitive to initial conditions and outliers.</a:t>
            </a:r>
            <a:endParaRPr sz="1500">
              <a:highlight>
                <a:schemeClr val="lt1"/>
              </a:highlight>
            </a:endParaRPr>
          </a:p>
          <a:p>
            <a:pPr indent="0" lvl="0" marL="0" rtl="0" algn="l">
              <a:lnSpc>
                <a:spcPct val="135714"/>
              </a:lnSpc>
              <a:spcBef>
                <a:spcPts val="0"/>
              </a:spcBef>
              <a:spcAft>
                <a:spcPts val="0"/>
              </a:spcAft>
              <a:buNone/>
            </a:pPr>
            <a:r>
              <a:t/>
            </a:r>
            <a:endParaRPr sz="1500">
              <a:highlight>
                <a:schemeClr val="lt1"/>
              </a:highlight>
            </a:endParaRPr>
          </a:p>
        </p:txBody>
      </p:sp>
      <p:pic>
        <p:nvPicPr>
          <p:cNvPr id="208" name="Google Shape;208;p34"/>
          <p:cNvPicPr preferRelativeResize="0"/>
          <p:nvPr/>
        </p:nvPicPr>
        <p:blipFill rotWithShape="1">
          <a:blip r:embed="rId3">
            <a:alphaModFix/>
          </a:blip>
          <a:srcRect b="0" l="0" r="1835" t="0"/>
          <a:stretch/>
        </p:blipFill>
        <p:spPr>
          <a:xfrm>
            <a:off x="4572000" y="1112838"/>
            <a:ext cx="3908350" cy="3495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animEffect filter="fade" transition="in">
                                      <p:cBhvr>
                                        <p:cTn dur="1000"/>
                                        <p:tgtEl>
                                          <p:spTgt spid="2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1" st="1"/>
                                            </p:txEl>
                                          </p:spTgt>
                                        </p:tgtEl>
                                        <p:attrNameLst>
                                          <p:attrName>style.visibility</p:attrName>
                                        </p:attrNameLst>
                                      </p:cBhvr>
                                      <p:to>
                                        <p:strVal val="visible"/>
                                      </p:to>
                                    </p:set>
                                    <p:animEffect filter="fade" transition="in">
                                      <p:cBhvr>
                                        <p:cTn dur="1000"/>
                                        <p:tgtEl>
                                          <p:spTgt spid="2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2" st="2"/>
                                            </p:txEl>
                                          </p:spTgt>
                                        </p:tgtEl>
                                        <p:attrNameLst>
                                          <p:attrName>style.visibility</p:attrName>
                                        </p:attrNameLst>
                                      </p:cBhvr>
                                      <p:to>
                                        <p:strVal val="visible"/>
                                      </p:to>
                                    </p:set>
                                    <p:animEffect filter="fade" transition="in">
                                      <p:cBhvr>
                                        <p:cTn dur="1000"/>
                                        <p:tgtEl>
                                          <p:spTgt spid="2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3" st="3"/>
                                            </p:txEl>
                                          </p:spTgt>
                                        </p:tgtEl>
                                        <p:attrNameLst>
                                          <p:attrName>style.visibility</p:attrName>
                                        </p:attrNameLst>
                                      </p:cBhvr>
                                      <p:to>
                                        <p:strVal val="visible"/>
                                      </p:to>
                                    </p:set>
                                    <p:animEffect filter="fade" transition="in">
                                      <p:cBhvr>
                                        <p:cTn dur="1000"/>
                                        <p:tgtEl>
                                          <p:spTgt spid="2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4" st="4"/>
                                            </p:txEl>
                                          </p:spTgt>
                                        </p:tgtEl>
                                        <p:attrNameLst>
                                          <p:attrName>style.visibility</p:attrName>
                                        </p:attrNameLst>
                                      </p:cBhvr>
                                      <p:to>
                                        <p:strVal val="visible"/>
                                      </p:to>
                                    </p:set>
                                    <p:animEffect filter="fade" transition="in">
                                      <p:cBhvr>
                                        <p:cTn dur="1000"/>
                                        <p:tgtEl>
                                          <p:spTgt spid="2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5" st="5"/>
                                            </p:txEl>
                                          </p:spTgt>
                                        </p:tgtEl>
                                        <p:attrNameLst>
                                          <p:attrName>style.visibility</p:attrName>
                                        </p:attrNameLst>
                                      </p:cBhvr>
                                      <p:to>
                                        <p:strVal val="visible"/>
                                      </p:to>
                                    </p:set>
                                    <p:animEffect filter="fade" transition="in">
                                      <p:cBhvr>
                                        <p:cTn dur="1000"/>
                                        <p:tgtEl>
                                          <p:spTgt spid="20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K-Means Clustering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K-Means Clustering</a:t>
            </a:r>
            <a:endParaRPr/>
          </a:p>
        </p:txBody>
      </p:sp>
      <p:sp>
        <p:nvSpPr>
          <p:cNvPr id="219" name="Google Shape;219;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sz="1500">
                <a:highlight>
                  <a:schemeClr val="lt1"/>
                </a:highlight>
              </a:rPr>
              <a:t>The K-Means </a:t>
            </a:r>
            <a:r>
              <a:rPr lang="tr" sz="1500">
                <a:highlight>
                  <a:schemeClr val="lt1"/>
                </a:highlight>
              </a:rPr>
              <a:t>algorithm tries to separate the samples in </a:t>
            </a:r>
            <a:r>
              <a:rPr lang="tr" sz="1500">
                <a:highlight>
                  <a:srgbClr val="C9DAF8"/>
                </a:highlight>
              </a:rPr>
              <a:t>n groups</a:t>
            </a:r>
            <a:r>
              <a:rPr lang="tr" sz="1500">
                <a:highlight>
                  <a:schemeClr val="lt1"/>
                </a:highlight>
              </a:rPr>
              <a:t> with </a:t>
            </a:r>
            <a:r>
              <a:rPr lang="tr" sz="1500">
                <a:highlight>
                  <a:srgbClr val="C9DAF8"/>
                </a:highlight>
              </a:rPr>
              <a:t>equal variance</a:t>
            </a:r>
            <a:r>
              <a:rPr lang="tr" sz="1500">
                <a:highlight>
                  <a:schemeClr val="lt1"/>
                </a:highlight>
              </a:rPr>
              <a:t>.</a:t>
            </a:r>
            <a:endParaRPr sz="1500">
              <a:highlight>
                <a:schemeClr val="lt1"/>
              </a:highlight>
            </a:endParaRPr>
          </a:p>
          <a:p>
            <a:pPr indent="0" lvl="0" marL="0" rtl="0" algn="l">
              <a:spcBef>
                <a:spcPts val="1200"/>
              </a:spcBef>
              <a:spcAft>
                <a:spcPts val="0"/>
              </a:spcAft>
              <a:buNone/>
            </a:pPr>
            <a:r>
              <a:rPr lang="tr" sz="1500">
                <a:highlight>
                  <a:schemeClr val="lt1"/>
                </a:highlight>
              </a:rPr>
              <a:t>This algorithm requires specifying the number of clusters. It scales well to a large number of samples and has been used in a wide variety of application areas in many different fields.</a:t>
            </a:r>
            <a:endParaRPr sz="1500">
              <a:highlight>
                <a:schemeClr val="lt1"/>
              </a:highlight>
            </a:endParaRPr>
          </a:p>
          <a:p>
            <a:pPr indent="0" lvl="0" marL="0" rtl="0" algn="l">
              <a:spcBef>
                <a:spcPts val="1200"/>
              </a:spcBef>
              <a:spcAft>
                <a:spcPts val="0"/>
              </a:spcAft>
              <a:buNone/>
            </a:pPr>
            <a:r>
              <a:rPr lang="tr" sz="1500">
                <a:highlight>
                  <a:schemeClr val="lt1"/>
                </a:highlight>
              </a:rPr>
              <a:t>The K-means algorithm aims to minimize an objective function known as the squared error function:</a:t>
            </a:r>
            <a:endParaRPr sz="1500">
              <a:highlight>
                <a:schemeClr val="lt1"/>
              </a:highlight>
            </a:endParaRPr>
          </a:p>
          <a:p>
            <a:pPr indent="0" lvl="0" marL="0" rtl="0" algn="l">
              <a:spcBef>
                <a:spcPts val="1200"/>
              </a:spcBef>
              <a:spcAft>
                <a:spcPts val="1200"/>
              </a:spcAft>
              <a:buNone/>
            </a:pPr>
            <a:r>
              <a:t/>
            </a:r>
            <a:endParaRPr b="1" sz="1500">
              <a:highlight>
                <a:schemeClr val="lt1"/>
              </a:highlight>
            </a:endParaRPr>
          </a:p>
        </p:txBody>
      </p:sp>
      <p:pic>
        <p:nvPicPr>
          <p:cNvPr id="220" name="Google Shape;220;p36"/>
          <p:cNvPicPr preferRelativeResize="0"/>
          <p:nvPr/>
        </p:nvPicPr>
        <p:blipFill>
          <a:blip r:embed="rId3">
            <a:alphaModFix/>
          </a:blip>
          <a:stretch>
            <a:fillRect/>
          </a:stretch>
        </p:blipFill>
        <p:spPr>
          <a:xfrm>
            <a:off x="3099540" y="2989050"/>
            <a:ext cx="2944925" cy="1243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K-Means Clustering</a:t>
            </a:r>
            <a:endParaRPr/>
          </a:p>
        </p:txBody>
      </p:sp>
      <p:sp>
        <p:nvSpPr>
          <p:cNvPr id="226" name="Google Shape;226;p37"/>
          <p:cNvSpPr txBox="1"/>
          <p:nvPr>
            <p:ph idx="1" type="body"/>
          </p:nvPr>
        </p:nvSpPr>
        <p:spPr>
          <a:xfrm>
            <a:off x="311700" y="1152475"/>
            <a:ext cx="3753600" cy="3416400"/>
          </a:xfrm>
          <a:prstGeom prst="rect">
            <a:avLst/>
          </a:prstGeom>
        </p:spPr>
        <p:txBody>
          <a:bodyPr anchorCtr="0" anchor="t" bIns="91425" lIns="91425" spcFirstLastPara="1" rIns="91425" wrap="square" tIns="91425">
            <a:noAutofit/>
          </a:bodyPr>
          <a:lstStyle/>
          <a:p>
            <a:pPr indent="-323850" lvl="0" marL="457200" rtl="0" algn="l">
              <a:lnSpc>
                <a:spcPct val="105000"/>
              </a:lnSpc>
              <a:spcBef>
                <a:spcPts val="0"/>
              </a:spcBef>
              <a:spcAft>
                <a:spcPts val="0"/>
              </a:spcAft>
              <a:buSzPts val="1500"/>
              <a:buChar char="●"/>
            </a:pPr>
            <a:r>
              <a:rPr lang="tr" sz="1500"/>
              <a:t>Cluster center (centroid) is the arithmetic mean of all points belonging to the individual cluster.</a:t>
            </a:r>
            <a:endParaRPr sz="1500"/>
          </a:p>
          <a:p>
            <a:pPr indent="-323850" lvl="0" marL="457200" rtl="0" algn="l">
              <a:lnSpc>
                <a:spcPct val="105000"/>
              </a:lnSpc>
              <a:spcBef>
                <a:spcPts val="1000"/>
              </a:spcBef>
              <a:spcAft>
                <a:spcPts val="0"/>
              </a:spcAft>
              <a:buSzPts val="1500"/>
              <a:buChar char="●"/>
            </a:pPr>
            <a:r>
              <a:rPr lang="tr" sz="1500"/>
              <a:t>Each point is closer to its own cluster center than the other clusters’ center</a:t>
            </a:r>
            <a:endParaRPr sz="1500"/>
          </a:p>
          <a:p>
            <a:pPr indent="0" lvl="0" marL="0" rtl="0" algn="l">
              <a:lnSpc>
                <a:spcPct val="105000"/>
              </a:lnSpc>
              <a:spcBef>
                <a:spcPts val="1000"/>
              </a:spcBef>
              <a:spcAft>
                <a:spcPts val="1200"/>
              </a:spcAft>
              <a:buNone/>
            </a:pPr>
            <a:r>
              <a:t/>
            </a:r>
            <a:endParaRPr sz="1500"/>
          </a:p>
        </p:txBody>
      </p:sp>
      <p:pic>
        <p:nvPicPr>
          <p:cNvPr id="227" name="Google Shape;227;p37"/>
          <p:cNvPicPr preferRelativeResize="0"/>
          <p:nvPr/>
        </p:nvPicPr>
        <p:blipFill>
          <a:blip r:embed="rId3">
            <a:alphaModFix/>
          </a:blip>
          <a:stretch>
            <a:fillRect/>
          </a:stretch>
        </p:blipFill>
        <p:spPr>
          <a:xfrm>
            <a:off x="4124775" y="1289263"/>
            <a:ext cx="4658450" cy="3142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Step by Step K-Means Clustering</a:t>
            </a:r>
            <a:endParaRPr/>
          </a:p>
        </p:txBody>
      </p:sp>
      <p:sp>
        <p:nvSpPr>
          <p:cNvPr id="233" name="Google Shape;233;p3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b="1" lang="tr" sz="1500">
                <a:highlight>
                  <a:srgbClr val="FFFFFE"/>
                </a:highlight>
              </a:rPr>
              <a:t>Step 1:</a:t>
            </a:r>
            <a:endParaRPr b="1" sz="1500">
              <a:highlight>
                <a:srgbClr val="FFFFFE"/>
              </a:highlight>
            </a:endParaRPr>
          </a:p>
          <a:p>
            <a:pPr indent="0" lvl="0" marL="0" rtl="0" algn="l">
              <a:lnSpc>
                <a:spcPct val="135714"/>
              </a:lnSpc>
              <a:spcBef>
                <a:spcPts val="0"/>
              </a:spcBef>
              <a:spcAft>
                <a:spcPts val="0"/>
              </a:spcAft>
              <a:buNone/>
            </a:pPr>
            <a:r>
              <a:rPr b="1" lang="tr" sz="1500">
                <a:highlight>
                  <a:srgbClr val="FFFFFE"/>
                </a:highlight>
              </a:rPr>
              <a:t>Random assignment of centroids</a:t>
            </a:r>
            <a:endParaRPr b="1" sz="1500">
              <a:highlight>
                <a:srgbClr val="FFFFFE"/>
              </a:highlight>
            </a:endParaRPr>
          </a:p>
          <a:p>
            <a:pPr indent="0" lvl="0" marL="0" rtl="0" algn="l">
              <a:lnSpc>
                <a:spcPct val="135714"/>
              </a:lnSpc>
              <a:spcBef>
                <a:spcPts val="0"/>
              </a:spcBef>
              <a:spcAft>
                <a:spcPts val="0"/>
              </a:spcAft>
              <a:buNone/>
            </a:pPr>
            <a:r>
              <a:t/>
            </a:r>
            <a:endParaRPr b="1" sz="1500">
              <a:highlight>
                <a:srgbClr val="FFFFFE"/>
              </a:highlight>
            </a:endParaRPr>
          </a:p>
          <a:p>
            <a:pPr indent="0" lvl="0" marL="0" rtl="0" algn="l">
              <a:lnSpc>
                <a:spcPct val="135714"/>
              </a:lnSpc>
              <a:spcBef>
                <a:spcPts val="0"/>
              </a:spcBef>
              <a:spcAft>
                <a:spcPts val="0"/>
              </a:spcAft>
              <a:buNone/>
            </a:pPr>
            <a:r>
              <a:rPr lang="tr" sz="1500">
                <a:highlight>
                  <a:srgbClr val="FFFFFE"/>
                </a:highlight>
              </a:rPr>
              <a:t>The algorithm chooses a random centroid for each cluster.</a:t>
            </a:r>
            <a:endParaRPr sz="1500">
              <a:highlight>
                <a:srgbClr val="FFFFFE"/>
              </a:highlight>
            </a:endParaRPr>
          </a:p>
          <a:p>
            <a:pPr indent="0" lvl="0" marL="0" rtl="0" algn="l">
              <a:lnSpc>
                <a:spcPct val="135714"/>
              </a:lnSpc>
              <a:spcBef>
                <a:spcPts val="0"/>
              </a:spcBef>
              <a:spcAft>
                <a:spcPts val="0"/>
              </a:spcAft>
              <a:buNone/>
            </a:pPr>
            <a:r>
              <a:t/>
            </a:r>
            <a:endParaRPr sz="1500">
              <a:highlight>
                <a:srgbClr val="FFFFFE"/>
              </a:highlight>
            </a:endParaRPr>
          </a:p>
          <a:p>
            <a:pPr indent="0" lvl="0" marL="0" rtl="0" algn="l">
              <a:lnSpc>
                <a:spcPct val="135714"/>
              </a:lnSpc>
              <a:spcBef>
                <a:spcPts val="0"/>
              </a:spcBef>
              <a:spcAft>
                <a:spcPts val="0"/>
              </a:spcAft>
              <a:buNone/>
            </a:pPr>
            <a:r>
              <a:rPr lang="tr" sz="1500">
                <a:highlight>
                  <a:srgbClr val="FFFFFE"/>
                </a:highlight>
              </a:rPr>
              <a:t>In our example, since k is chosen as 3, the algorithm randomly places 3 centroids in the distribution.</a:t>
            </a:r>
            <a:endParaRPr sz="1500">
              <a:highlight>
                <a:srgbClr val="FFFFFE"/>
              </a:highlight>
            </a:endParaRPr>
          </a:p>
        </p:txBody>
      </p:sp>
      <p:pic>
        <p:nvPicPr>
          <p:cNvPr id="234" name="Google Shape;234;p38"/>
          <p:cNvPicPr preferRelativeResize="0"/>
          <p:nvPr/>
        </p:nvPicPr>
        <p:blipFill rotWithShape="1">
          <a:blip r:embed="rId3">
            <a:alphaModFix/>
          </a:blip>
          <a:srcRect b="13877" l="14551" r="7299" t="8070"/>
          <a:stretch/>
        </p:blipFill>
        <p:spPr>
          <a:xfrm>
            <a:off x="5494425" y="1235788"/>
            <a:ext cx="3337875" cy="3249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0" st="0"/>
                                            </p:txEl>
                                          </p:spTgt>
                                        </p:tgtEl>
                                        <p:attrNameLst>
                                          <p:attrName>style.visibility</p:attrName>
                                        </p:attrNameLst>
                                      </p:cBhvr>
                                      <p:to>
                                        <p:strVal val="visible"/>
                                      </p:to>
                                    </p:set>
                                    <p:animEffect filter="fade" transition="in">
                                      <p:cBhvr>
                                        <p:cTn dur="1000"/>
                                        <p:tgtEl>
                                          <p:spTgt spid="2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1" st="1"/>
                                            </p:txEl>
                                          </p:spTgt>
                                        </p:tgtEl>
                                        <p:attrNameLst>
                                          <p:attrName>style.visibility</p:attrName>
                                        </p:attrNameLst>
                                      </p:cBhvr>
                                      <p:to>
                                        <p:strVal val="visible"/>
                                      </p:to>
                                    </p:set>
                                    <p:animEffect filter="fade" transition="in">
                                      <p:cBhvr>
                                        <p:cTn dur="1000"/>
                                        <p:tgtEl>
                                          <p:spTgt spid="2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2" st="2"/>
                                            </p:txEl>
                                          </p:spTgt>
                                        </p:tgtEl>
                                        <p:attrNameLst>
                                          <p:attrName>style.visibility</p:attrName>
                                        </p:attrNameLst>
                                      </p:cBhvr>
                                      <p:to>
                                        <p:strVal val="visible"/>
                                      </p:to>
                                    </p:set>
                                    <p:animEffect filter="fade" transition="in">
                                      <p:cBhvr>
                                        <p:cTn dur="1000"/>
                                        <p:tgtEl>
                                          <p:spTgt spid="2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3" st="3"/>
                                            </p:txEl>
                                          </p:spTgt>
                                        </p:tgtEl>
                                        <p:attrNameLst>
                                          <p:attrName>style.visibility</p:attrName>
                                        </p:attrNameLst>
                                      </p:cBhvr>
                                      <p:to>
                                        <p:strVal val="visible"/>
                                      </p:to>
                                    </p:set>
                                    <p:animEffect filter="fade" transition="in">
                                      <p:cBhvr>
                                        <p:cTn dur="1000"/>
                                        <p:tgtEl>
                                          <p:spTgt spid="2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4" st="4"/>
                                            </p:txEl>
                                          </p:spTgt>
                                        </p:tgtEl>
                                        <p:attrNameLst>
                                          <p:attrName>style.visibility</p:attrName>
                                        </p:attrNameLst>
                                      </p:cBhvr>
                                      <p:to>
                                        <p:strVal val="visible"/>
                                      </p:to>
                                    </p:set>
                                    <p:animEffect filter="fade" transition="in">
                                      <p:cBhvr>
                                        <p:cTn dur="1000"/>
                                        <p:tgtEl>
                                          <p:spTgt spid="23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5" st="5"/>
                                            </p:txEl>
                                          </p:spTgt>
                                        </p:tgtEl>
                                        <p:attrNameLst>
                                          <p:attrName>style.visibility</p:attrName>
                                        </p:attrNameLst>
                                      </p:cBhvr>
                                      <p:to>
                                        <p:strVal val="visible"/>
                                      </p:to>
                                    </p:set>
                                    <p:animEffect filter="fade" transition="in">
                                      <p:cBhvr>
                                        <p:cTn dur="1000"/>
                                        <p:tgtEl>
                                          <p:spTgt spid="23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Determining the Optimum Value of k: Elbow Method</a:t>
            </a:r>
            <a:endParaRPr/>
          </a:p>
        </p:txBody>
      </p:sp>
      <p:sp>
        <p:nvSpPr>
          <p:cNvPr id="240" name="Google Shape;240;p39"/>
          <p:cNvSpPr txBox="1"/>
          <p:nvPr>
            <p:ph idx="1" type="body"/>
          </p:nvPr>
        </p:nvSpPr>
        <p:spPr>
          <a:xfrm>
            <a:off x="311700" y="1152475"/>
            <a:ext cx="381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It is a method used to determine the number of clusters when using the K-Means algorithm.</a:t>
            </a:r>
            <a:endParaRPr sz="1500"/>
          </a:p>
          <a:p>
            <a:pPr indent="-323850" lvl="0" marL="457200" rtl="0" algn="l">
              <a:spcBef>
                <a:spcPts val="1200"/>
              </a:spcBef>
              <a:spcAft>
                <a:spcPts val="0"/>
              </a:spcAft>
              <a:buSzPts val="1500"/>
              <a:buChar char="●"/>
            </a:pPr>
            <a:r>
              <a:rPr lang="tr" sz="1500"/>
              <a:t>Expresses the value graph of the cost function drawn for different k values</a:t>
            </a:r>
            <a:endParaRPr sz="1500"/>
          </a:p>
          <a:p>
            <a:pPr indent="-323850" lvl="0" marL="457200" rtl="0" algn="l">
              <a:spcBef>
                <a:spcPts val="1200"/>
              </a:spcBef>
              <a:spcAft>
                <a:spcPts val="0"/>
              </a:spcAft>
              <a:buSzPts val="1500"/>
              <a:buChar char="●"/>
            </a:pPr>
            <a:r>
              <a:rPr lang="tr" sz="1500"/>
              <a:t>Elbow point is taken in the drawn graph</a:t>
            </a:r>
            <a:endParaRPr sz="1500"/>
          </a:p>
          <a:p>
            <a:pPr indent="-323850" lvl="0" marL="457200" rtl="0" algn="l">
              <a:spcBef>
                <a:spcPts val="1000"/>
              </a:spcBef>
              <a:spcAft>
                <a:spcPts val="0"/>
              </a:spcAft>
              <a:buSzPts val="1500"/>
              <a:buChar char="●"/>
            </a:pPr>
            <a:r>
              <a:rPr lang="tr" sz="1500"/>
              <a:t>This point is usually close to the optimum number of clusters</a:t>
            </a:r>
            <a:endParaRPr sz="1500"/>
          </a:p>
          <a:p>
            <a:pPr indent="0" lvl="0" marL="0" rtl="0" algn="l">
              <a:spcBef>
                <a:spcPts val="1200"/>
              </a:spcBef>
              <a:spcAft>
                <a:spcPts val="1200"/>
              </a:spcAft>
              <a:buNone/>
            </a:pPr>
            <a:r>
              <a:t/>
            </a:r>
            <a:endParaRPr sz="1500"/>
          </a:p>
        </p:txBody>
      </p:sp>
      <p:pic>
        <p:nvPicPr>
          <p:cNvPr id="241" name="Google Shape;241;p39"/>
          <p:cNvPicPr preferRelativeResize="0"/>
          <p:nvPr/>
        </p:nvPicPr>
        <p:blipFill rotWithShape="1">
          <a:blip r:embed="rId3">
            <a:alphaModFix/>
          </a:blip>
          <a:srcRect b="0" l="0" r="3044" t="3232"/>
          <a:stretch/>
        </p:blipFill>
        <p:spPr>
          <a:xfrm>
            <a:off x="4394850" y="1207663"/>
            <a:ext cx="4476325" cy="3306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tr" sz="2500">
                <a:highlight>
                  <a:srgbClr val="FFFFFE"/>
                </a:highlight>
              </a:rPr>
              <a:t>Silhouette Score</a:t>
            </a:r>
            <a:endParaRPr sz="2500"/>
          </a:p>
        </p:txBody>
      </p:sp>
      <p:sp>
        <p:nvSpPr>
          <p:cNvPr id="247" name="Google Shape;247;p40"/>
          <p:cNvSpPr txBox="1"/>
          <p:nvPr>
            <p:ph idx="1" type="body"/>
          </p:nvPr>
        </p:nvSpPr>
        <p:spPr>
          <a:xfrm>
            <a:off x="311700" y="1152475"/>
            <a:ext cx="45054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tr" sz="1500">
                <a:highlight>
                  <a:srgbClr val="FFFFFE"/>
                </a:highlight>
              </a:rPr>
              <a:t>Silhouette Score; </a:t>
            </a:r>
            <a:r>
              <a:rPr lang="tr" sz="1500">
                <a:highlight>
                  <a:srgbClr val="FFFFFE"/>
                </a:highlight>
              </a:rPr>
              <a:t>It is a measure used to calculate how well a clustering technique clusters.</a:t>
            </a:r>
            <a:r>
              <a:rPr lang="tr" sz="1500"/>
              <a:t> It’s value ranges from -1 to 1. </a:t>
            </a:r>
            <a:endParaRPr sz="1500"/>
          </a:p>
          <a:p>
            <a:pPr indent="0" lvl="0" marL="0" rtl="0" algn="l">
              <a:spcBef>
                <a:spcPts val="0"/>
              </a:spcBef>
              <a:spcAft>
                <a:spcPts val="0"/>
              </a:spcAft>
              <a:buClr>
                <a:schemeClr val="dk1"/>
              </a:buClr>
              <a:buSzPts val="1100"/>
              <a:buFont typeface="Arial"/>
              <a:buNone/>
            </a:pPr>
            <a:r>
              <a:rPr lang="tr" sz="1500"/>
              <a:t>1: It means that the clusters are quite far apart and clearly distinguished.</a:t>
            </a:r>
            <a:endParaRPr sz="1500"/>
          </a:p>
          <a:p>
            <a:pPr indent="0" lvl="0" marL="0" rtl="0" algn="l">
              <a:spcBef>
                <a:spcPts val="1200"/>
              </a:spcBef>
              <a:spcAft>
                <a:spcPts val="0"/>
              </a:spcAft>
              <a:buClr>
                <a:schemeClr val="dk1"/>
              </a:buClr>
              <a:buSzPts val="1100"/>
              <a:buFont typeface="Arial"/>
              <a:buNone/>
            </a:pPr>
            <a:r>
              <a:rPr lang="tr" sz="1500"/>
              <a:t>0: It means that the distance between the clusters is reduced or the distance between the clusters is not important.</a:t>
            </a:r>
            <a:endParaRPr sz="1500"/>
          </a:p>
          <a:p>
            <a:pPr indent="0" lvl="0" marL="0" rtl="0" algn="l">
              <a:spcBef>
                <a:spcPts val="1200"/>
              </a:spcBef>
              <a:spcAft>
                <a:spcPts val="1200"/>
              </a:spcAft>
              <a:buClr>
                <a:schemeClr val="dk1"/>
              </a:buClr>
              <a:buSzPts val="1100"/>
              <a:buFont typeface="Arial"/>
              <a:buNone/>
            </a:pPr>
            <a:r>
              <a:rPr lang="tr" sz="1500"/>
              <a:t>-1: It means that the clusters are assigned incorrectly.</a:t>
            </a:r>
            <a:endParaRPr sz="1500"/>
          </a:p>
        </p:txBody>
      </p:sp>
      <p:pic>
        <p:nvPicPr>
          <p:cNvPr id="248" name="Google Shape;248;p40"/>
          <p:cNvPicPr preferRelativeResize="0"/>
          <p:nvPr/>
        </p:nvPicPr>
        <p:blipFill>
          <a:blip r:embed="rId3">
            <a:alphaModFix/>
          </a:blip>
          <a:stretch>
            <a:fillRect/>
          </a:stretch>
        </p:blipFill>
        <p:spPr>
          <a:xfrm>
            <a:off x="5601850" y="1142325"/>
            <a:ext cx="3230450" cy="2418475"/>
          </a:xfrm>
          <a:prstGeom prst="rect">
            <a:avLst/>
          </a:prstGeom>
          <a:noFill/>
          <a:ln>
            <a:noFill/>
          </a:ln>
        </p:spPr>
      </p:pic>
      <p:pic>
        <p:nvPicPr>
          <p:cNvPr id="249" name="Google Shape;249;p40"/>
          <p:cNvPicPr preferRelativeResize="0"/>
          <p:nvPr/>
        </p:nvPicPr>
        <p:blipFill rotWithShape="1">
          <a:blip r:embed="rId4">
            <a:alphaModFix/>
          </a:blip>
          <a:srcRect b="28888" l="22688" r="26837" t="28509"/>
          <a:stretch/>
        </p:blipFill>
        <p:spPr>
          <a:xfrm>
            <a:off x="5929761" y="3685400"/>
            <a:ext cx="2421750" cy="756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Step by Step K-Means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55" name="Google Shape;255;p4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b="1" lang="tr" sz="1500">
                <a:highlight>
                  <a:srgbClr val="FFFFFE"/>
                </a:highlight>
              </a:rPr>
              <a:t>Step 2:</a:t>
            </a:r>
            <a:endParaRPr b="1" sz="1500">
              <a:highlight>
                <a:srgbClr val="FFFFFE"/>
              </a:highlight>
            </a:endParaRPr>
          </a:p>
          <a:p>
            <a:pPr indent="0" lvl="0" marL="0" rtl="0" algn="l">
              <a:lnSpc>
                <a:spcPct val="135714"/>
              </a:lnSpc>
              <a:spcBef>
                <a:spcPts val="0"/>
              </a:spcBef>
              <a:spcAft>
                <a:spcPts val="0"/>
              </a:spcAft>
              <a:buNone/>
            </a:pPr>
            <a:r>
              <a:rPr b="1" lang="tr" sz="1500">
                <a:highlight>
                  <a:srgbClr val="FFFFFE"/>
                </a:highlight>
              </a:rPr>
              <a:t>Creating of the First Clusters</a:t>
            </a:r>
            <a:endParaRPr b="1" sz="1500">
              <a:highlight>
                <a:srgbClr val="FFFFFE"/>
              </a:highlight>
            </a:endParaRPr>
          </a:p>
          <a:p>
            <a:pPr indent="0" lvl="0" marL="0" rtl="0" algn="l">
              <a:lnSpc>
                <a:spcPct val="135714"/>
              </a:lnSpc>
              <a:spcBef>
                <a:spcPts val="0"/>
              </a:spcBef>
              <a:spcAft>
                <a:spcPts val="0"/>
              </a:spcAft>
              <a:buNone/>
            </a:pPr>
            <a:br>
              <a:rPr lang="tr" sz="1500">
                <a:highlight>
                  <a:srgbClr val="FFFFFE"/>
                </a:highlight>
              </a:rPr>
            </a:br>
            <a:r>
              <a:rPr lang="tr" sz="1500">
                <a:highlight>
                  <a:srgbClr val="FFFFFE"/>
                </a:highlight>
              </a:rPr>
              <a:t>The algorithm includes each point in the cluster of the nearest centroid point to obtain the first k (n</a:t>
            </a:r>
            <a:r>
              <a:rPr lang="tr" sz="1500">
                <a:highlight>
                  <a:srgbClr val="FFFFFE"/>
                </a:highlight>
              </a:rPr>
              <a:t>u</a:t>
            </a:r>
            <a:r>
              <a:rPr lang="tr" sz="1500">
                <a:highlight>
                  <a:srgbClr val="FFFFFE"/>
                </a:highlight>
              </a:rPr>
              <a:t>mber of clusters) clusters.</a:t>
            </a:r>
            <a:endParaRPr sz="1500">
              <a:highlight>
                <a:srgbClr val="FFFFFE"/>
              </a:highlight>
            </a:endParaRPr>
          </a:p>
          <a:p>
            <a:pPr indent="0" lvl="0" marL="0" rtl="0" algn="l">
              <a:lnSpc>
                <a:spcPct val="135714"/>
              </a:lnSpc>
              <a:spcBef>
                <a:spcPts val="0"/>
              </a:spcBef>
              <a:spcAft>
                <a:spcPts val="0"/>
              </a:spcAft>
              <a:buNone/>
            </a:pPr>
            <a:r>
              <a:t/>
            </a:r>
            <a:endParaRPr sz="1500">
              <a:highlight>
                <a:srgbClr val="FFFFFE"/>
              </a:highlight>
            </a:endParaRPr>
          </a:p>
          <a:p>
            <a:pPr indent="0" lvl="0" marL="0" rtl="0" algn="l">
              <a:lnSpc>
                <a:spcPct val="135714"/>
              </a:lnSpc>
              <a:spcBef>
                <a:spcPts val="0"/>
              </a:spcBef>
              <a:spcAft>
                <a:spcPts val="0"/>
              </a:spcAft>
              <a:buNone/>
            </a:pPr>
            <a:r>
              <a:rPr lang="tr" sz="1500">
                <a:highlight>
                  <a:srgbClr val="FFFFFE"/>
                </a:highlight>
              </a:rPr>
              <a:t>Distance is considered when assigning centroids, and one of the most common methods used is the Euclidean formula.</a:t>
            </a:r>
            <a:endParaRPr sz="1500">
              <a:highlight>
                <a:srgbClr val="FFFFFE"/>
              </a:highlight>
            </a:endParaRPr>
          </a:p>
        </p:txBody>
      </p:sp>
      <p:pic>
        <p:nvPicPr>
          <p:cNvPr id="256" name="Google Shape;256;p41"/>
          <p:cNvPicPr preferRelativeResize="0"/>
          <p:nvPr/>
        </p:nvPicPr>
        <p:blipFill rotWithShape="1">
          <a:blip r:embed="rId3">
            <a:alphaModFix/>
          </a:blip>
          <a:srcRect b="12810" l="9159" r="9354" t="3842"/>
          <a:stretch/>
        </p:blipFill>
        <p:spPr>
          <a:xfrm>
            <a:off x="6118011" y="1113513"/>
            <a:ext cx="2714289" cy="2714313"/>
          </a:xfrm>
          <a:prstGeom prst="rect">
            <a:avLst/>
          </a:prstGeom>
          <a:noFill/>
          <a:ln>
            <a:noFill/>
          </a:ln>
        </p:spPr>
      </p:pic>
      <p:pic>
        <p:nvPicPr>
          <p:cNvPr id="257" name="Google Shape;257;p41"/>
          <p:cNvPicPr preferRelativeResize="0"/>
          <p:nvPr/>
        </p:nvPicPr>
        <p:blipFill>
          <a:blip r:embed="rId4">
            <a:alphaModFix/>
          </a:blip>
          <a:stretch>
            <a:fillRect/>
          </a:stretch>
        </p:blipFill>
        <p:spPr>
          <a:xfrm>
            <a:off x="6752238" y="3827825"/>
            <a:ext cx="1445824" cy="90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0" st="0"/>
                                            </p:txEl>
                                          </p:spTgt>
                                        </p:tgtEl>
                                        <p:attrNameLst>
                                          <p:attrName>style.visibility</p:attrName>
                                        </p:attrNameLst>
                                      </p:cBhvr>
                                      <p:to>
                                        <p:strVal val="visible"/>
                                      </p:to>
                                    </p:set>
                                    <p:animEffect filter="fade" transition="in">
                                      <p:cBhvr>
                                        <p:cTn dur="1000"/>
                                        <p:tgtEl>
                                          <p:spTgt spid="2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1" st="1"/>
                                            </p:txEl>
                                          </p:spTgt>
                                        </p:tgtEl>
                                        <p:attrNameLst>
                                          <p:attrName>style.visibility</p:attrName>
                                        </p:attrNameLst>
                                      </p:cBhvr>
                                      <p:to>
                                        <p:strVal val="visible"/>
                                      </p:to>
                                    </p:set>
                                    <p:animEffect filter="fade" transition="in">
                                      <p:cBhvr>
                                        <p:cTn dur="1000"/>
                                        <p:tgtEl>
                                          <p:spTgt spid="2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2" st="2"/>
                                            </p:txEl>
                                          </p:spTgt>
                                        </p:tgtEl>
                                        <p:attrNameLst>
                                          <p:attrName>style.visibility</p:attrName>
                                        </p:attrNameLst>
                                      </p:cBhvr>
                                      <p:to>
                                        <p:strVal val="visible"/>
                                      </p:to>
                                    </p:set>
                                    <p:animEffect filter="fade" transition="in">
                                      <p:cBhvr>
                                        <p:cTn dur="1000"/>
                                        <p:tgtEl>
                                          <p:spTgt spid="2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3" st="3"/>
                                            </p:txEl>
                                          </p:spTgt>
                                        </p:tgtEl>
                                        <p:attrNameLst>
                                          <p:attrName>style.visibility</p:attrName>
                                        </p:attrNameLst>
                                      </p:cBhvr>
                                      <p:to>
                                        <p:strVal val="visible"/>
                                      </p:to>
                                    </p:set>
                                    <p:animEffect filter="fade" transition="in">
                                      <p:cBhvr>
                                        <p:cTn dur="1000"/>
                                        <p:tgtEl>
                                          <p:spTgt spid="2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4" st="4"/>
                                            </p:txEl>
                                          </p:spTgt>
                                        </p:tgtEl>
                                        <p:attrNameLst>
                                          <p:attrName>style.visibility</p:attrName>
                                        </p:attrNameLst>
                                      </p:cBhvr>
                                      <p:to>
                                        <p:strVal val="visible"/>
                                      </p:to>
                                    </p:set>
                                    <p:animEffect filter="fade" transition="in">
                                      <p:cBhvr>
                                        <p:cTn dur="1000"/>
                                        <p:tgtEl>
                                          <p:spTgt spid="25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ctrTitle"/>
          </p:nvPr>
        </p:nvSpPr>
        <p:spPr>
          <a:xfrm>
            <a:off x="1376706" y="1274406"/>
            <a:ext cx="6390600" cy="15396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entury"/>
              <a:buNone/>
            </a:pPr>
            <a:r>
              <a:rPr lang="tr"/>
              <a:t>İrem </a:t>
            </a:r>
            <a:r>
              <a:rPr lang="tr"/>
              <a:t>Kömürcü</a:t>
            </a:r>
            <a:endParaRPr/>
          </a:p>
        </p:txBody>
      </p:sp>
      <p:sp>
        <p:nvSpPr>
          <p:cNvPr id="69" name="Google Shape;69;p15"/>
          <p:cNvSpPr txBox="1"/>
          <p:nvPr>
            <p:ph idx="1" type="subTitle"/>
          </p:nvPr>
        </p:nvSpPr>
        <p:spPr>
          <a:xfrm>
            <a:off x="2917950" y="3511850"/>
            <a:ext cx="3308100" cy="1086000"/>
          </a:xfrm>
          <a:prstGeom prst="rect">
            <a:avLst/>
          </a:prstGeom>
          <a:noFill/>
          <a:ln>
            <a:noFill/>
          </a:ln>
        </p:spPr>
        <p:txBody>
          <a:bodyPr anchorCtr="0" anchor="t" bIns="34275" lIns="68575" spcFirstLastPara="1" rIns="68575" wrap="square" tIns="34275">
            <a:noAutofit/>
          </a:bodyPr>
          <a:lstStyle/>
          <a:p>
            <a:pPr indent="0" lvl="0" marL="0" rtl="0" algn="ctr">
              <a:lnSpc>
                <a:spcPct val="150000"/>
              </a:lnSpc>
              <a:spcBef>
                <a:spcPts val="0"/>
              </a:spcBef>
              <a:spcAft>
                <a:spcPts val="0"/>
              </a:spcAft>
              <a:buClr>
                <a:schemeClr val="dk1"/>
              </a:buClr>
              <a:buSzPts val="1400"/>
              <a:buNone/>
            </a:pPr>
            <a:r>
              <a:rPr b="1" lang="tr" sz="1400"/>
              <a:t>Github:</a:t>
            </a:r>
            <a:r>
              <a:rPr lang="tr" sz="1400"/>
              <a:t> </a:t>
            </a:r>
            <a:r>
              <a:rPr lang="tr" sz="1400"/>
              <a:t>irem-komurcu</a:t>
            </a:r>
            <a:endParaRPr sz="1400"/>
          </a:p>
          <a:p>
            <a:pPr indent="0" lvl="0" marL="0" rtl="0" algn="ctr">
              <a:lnSpc>
                <a:spcPct val="150000"/>
              </a:lnSpc>
              <a:spcBef>
                <a:spcPts val="0"/>
              </a:spcBef>
              <a:spcAft>
                <a:spcPts val="0"/>
              </a:spcAft>
              <a:buClr>
                <a:schemeClr val="dk1"/>
              </a:buClr>
              <a:buSzPts val="1400"/>
              <a:buNone/>
            </a:pPr>
            <a:r>
              <a:rPr b="1" lang="tr" sz="1400"/>
              <a:t>Twitter:</a:t>
            </a:r>
            <a:r>
              <a:rPr lang="tr" sz="1400"/>
              <a:t> </a:t>
            </a:r>
            <a:r>
              <a:rPr lang="tr" sz="1400"/>
              <a:t>iremkomurcu</a:t>
            </a:r>
            <a:endParaRPr sz="1400"/>
          </a:p>
          <a:p>
            <a:pPr indent="0" lvl="0" marL="0" rtl="0" algn="ctr">
              <a:lnSpc>
                <a:spcPct val="150000"/>
              </a:lnSpc>
              <a:spcBef>
                <a:spcPts val="0"/>
              </a:spcBef>
              <a:spcAft>
                <a:spcPts val="0"/>
              </a:spcAft>
              <a:buClr>
                <a:schemeClr val="dk1"/>
              </a:buClr>
              <a:buSzPts val="1400"/>
              <a:buNone/>
            </a:pPr>
            <a:r>
              <a:rPr b="1" lang="tr" sz="1400"/>
              <a:t>LinkedIn:</a:t>
            </a:r>
            <a:r>
              <a:rPr lang="tr" sz="1400"/>
              <a:t> iremkomurcu</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Step by Step K-Means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63" name="Google Shape;263;p42"/>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tr" sz="1500">
                <a:highlight>
                  <a:srgbClr val="FFFFFE"/>
                </a:highlight>
              </a:rPr>
              <a:t>Step 3:</a:t>
            </a:r>
            <a:endParaRPr b="1" sz="1500">
              <a:highlight>
                <a:srgbClr val="FFFFFE"/>
              </a:highlight>
            </a:endParaRPr>
          </a:p>
          <a:p>
            <a:pPr indent="0" lvl="0" marL="0" rtl="0" algn="l">
              <a:lnSpc>
                <a:spcPct val="135714"/>
              </a:lnSpc>
              <a:spcBef>
                <a:spcPts val="0"/>
              </a:spcBef>
              <a:spcAft>
                <a:spcPts val="0"/>
              </a:spcAft>
              <a:buNone/>
            </a:pPr>
            <a:r>
              <a:rPr b="1" lang="tr" sz="1500">
                <a:highlight>
                  <a:srgbClr val="FFFFFE"/>
                </a:highlight>
              </a:rPr>
              <a:t>Recalculation of Center</a:t>
            </a:r>
            <a:endParaRPr b="1" sz="1500">
              <a:highlight>
                <a:srgbClr val="FFFFFE"/>
              </a:highlight>
            </a:endParaRPr>
          </a:p>
          <a:p>
            <a:pPr indent="0" lvl="0" marL="0" rtl="0" algn="l">
              <a:lnSpc>
                <a:spcPct val="135714"/>
              </a:lnSpc>
              <a:spcBef>
                <a:spcPts val="0"/>
              </a:spcBef>
              <a:spcAft>
                <a:spcPts val="0"/>
              </a:spcAft>
              <a:buNone/>
            </a:pPr>
            <a:r>
              <a:t/>
            </a:r>
            <a:endParaRPr b="1" sz="1500">
              <a:highlight>
                <a:srgbClr val="FFFFFE"/>
              </a:highlight>
            </a:endParaRPr>
          </a:p>
          <a:p>
            <a:pPr indent="0" lvl="0" marL="0" rtl="0" algn="l">
              <a:lnSpc>
                <a:spcPct val="135714"/>
              </a:lnSpc>
              <a:spcBef>
                <a:spcPts val="0"/>
              </a:spcBef>
              <a:spcAft>
                <a:spcPts val="0"/>
              </a:spcAft>
              <a:buNone/>
            </a:pPr>
            <a:r>
              <a:rPr lang="tr" sz="1500">
                <a:highlight>
                  <a:srgbClr val="FFFFFE"/>
                </a:highlight>
              </a:rPr>
              <a:t>For each cluster, the algorithm recalculates the centroid by averaging all the points in the cluster.</a:t>
            </a:r>
            <a:endParaRPr sz="1500">
              <a:highlight>
                <a:srgbClr val="FFFFFE"/>
              </a:highlight>
            </a:endParaRPr>
          </a:p>
          <a:p>
            <a:pPr indent="0" lvl="0" marL="0" rtl="0" algn="l">
              <a:lnSpc>
                <a:spcPct val="135714"/>
              </a:lnSpc>
              <a:spcBef>
                <a:spcPts val="0"/>
              </a:spcBef>
              <a:spcAft>
                <a:spcPts val="0"/>
              </a:spcAft>
              <a:buNone/>
            </a:pPr>
            <a:r>
              <a:t/>
            </a:r>
            <a:endParaRPr sz="1500">
              <a:highlight>
                <a:srgbClr val="FFFFFE"/>
              </a:highlight>
            </a:endParaRPr>
          </a:p>
          <a:p>
            <a:pPr indent="0" lvl="0" marL="0" rtl="0" algn="l">
              <a:lnSpc>
                <a:spcPct val="135714"/>
              </a:lnSpc>
              <a:spcBef>
                <a:spcPts val="0"/>
              </a:spcBef>
              <a:spcAft>
                <a:spcPts val="0"/>
              </a:spcAft>
              <a:buNone/>
            </a:pPr>
            <a:r>
              <a:rPr lang="tr" sz="1500">
                <a:highlight>
                  <a:srgbClr val="FFFFFE"/>
                </a:highlight>
              </a:rPr>
              <a:t>Changes in centers are indicated by arrows in the figure. As the centers change, the algorithm reassigns the points to the nearest centre.</a:t>
            </a:r>
            <a:endParaRPr sz="1500">
              <a:highlight>
                <a:srgbClr val="FFFFFE"/>
              </a:highlight>
            </a:endParaRPr>
          </a:p>
        </p:txBody>
      </p:sp>
      <p:pic>
        <p:nvPicPr>
          <p:cNvPr id="264" name="Google Shape;264;p42"/>
          <p:cNvPicPr preferRelativeResize="0"/>
          <p:nvPr/>
        </p:nvPicPr>
        <p:blipFill rotWithShape="1">
          <a:blip r:embed="rId3">
            <a:alphaModFix/>
          </a:blip>
          <a:srcRect b="13606" l="17492" r="10132" t="3577"/>
          <a:stretch/>
        </p:blipFill>
        <p:spPr>
          <a:xfrm>
            <a:off x="5333325" y="1105575"/>
            <a:ext cx="3498975" cy="351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0" st="0"/>
                                            </p:txEl>
                                          </p:spTgt>
                                        </p:tgtEl>
                                        <p:attrNameLst>
                                          <p:attrName>style.visibility</p:attrName>
                                        </p:attrNameLst>
                                      </p:cBhvr>
                                      <p:to>
                                        <p:strVal val="visible"/>
                                      </p:to>
                                    </p:set>
                                    <p:animEffect filter="fade" transition="in">
                                      <p:cBhvr>
                                        <p:cTn dur="1000"/>
                                        <p:tgtEl>
                                          <p:spTgt spid="2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1" st="1"/>
                                            </p:txEl>
                                          </p:spTgt>
                                        </p:tgtEl>
                                        <p:attrNameLst>
                                          <p:attrName>style.visibility</p:attrName>
                                        </p:attrNameLst>
                                      </p:cBhvr>
                                      <p:to>
                                        <p:strVal val="visible"/>
                                      </p:to>
                                    </p:set>
                                    <p:animEffect filter="fade" transition="in">
                                      <p:cBhvr>
                                        <p:cTn dur="1000"/>
                                        <p:tgtEl>
                                          <p:spTgt spid="2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2" st="2"/>
                                            </p:txEl>
                                          </p:spTgt>
                                        </p:tgtEl>
                                        <p:attrNameLst>
                                          <p:attrName>style.visibility</p:attrName>
                                        </p:attrNameLst>
                                      </p:cBhvr>
                                      <p:to>
                                        <p:strVal val="visible"/>
                                      </p:to>
                                    </p:set>
                                    <p:animEffect filter="fade" transition="in">
                                      <p:cBhvr>
                                        <p:cTn dur="1000"/>
                                        <p:tgtEl>
                                          <p:spTgt spid="2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3" st="3"/>
                                            </p:txEl>
                                          </p:spTgt>
                                        </p:tgtEl>
                                        <p:attrNameLst>
                                          <p:attrName>style.visibility</p:attrName>
                                        </p:attrNameLst>
                                      </p:cBhvr>
                                      <p:to>
                                        <p:strVal val="visible"/>
                                      </p:to>
                                    </p:set>
                                    <p:animEffect filter="fade" transition="in">
                                      <p:cBhvr>
                                        <p:cTn dur="1000"/>
                                        <p:tgtEl>
                                          <p:spTgt spid="2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4" st="4"/>
                                            </p:txEl>
                                          </p:spTgt>
                                        </p:tgtEl>
                                        <p:attrNameLst>
                                          <p:attrName>style.visibility</p:attrName>
                                        </p:attrNameLst>
                                      </p:cBhvr>
                                      <p:to>
                                        <p:strVal val="visible"/>
                                      </p:to>
                                    </p:set>
                                    <p:animEffect filter="fade" transition="in">
                                      <p:cBhvr>
                                        <p:cTn dur="1000"/>
                                        <p:tgtEl>
                                          <p:spTgt spid="2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5" st="5"/>
                                            </p:txEl>
                                          </p:spTgt>
                                        </p:tgtEl>
                                        <p:attrNameLst>
                                          <p:attrName>style.visibility</p:attrName>
                                        </p:attrNameLst>
                                      </p:cBhvr>
                                      <p:to>
                                        <p:strVal val="visible"/>
                                      </p:to>
                                    </p:set>
                                    <p:animEffect filter="fade" transition="in">
                                      <p:cBhvr>
                                        <p:cTn dur="1000"/>
                                        <p:tgtEl>
                                          <p:spTgt spid="26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Step by Step</a:t>
            </a:r>
            <a:r>
              <a:rPr lang="tr"/>
              <a:t> K-Means</a:t>
            </a:r>
            <a:endParaRPr/>
          </a:p>
          <a:p>
            <a:pPr indent="0" lvl="0" marL="0" rtl="0" algn="l">
              <a:spcBef>
                <a:spcPts val="0"/>
              </a:spcBef>
              <a:spcAft>
                <a:spcPts val="0"/>
              </a:spcAft>
              <a:buNone/>
            </a:pPr>
            <a:r>
              <a:t/>
            </a:r>
            <a:endParaRPr/>
          </a:p>
        </p:txBody>
      </p:sp>
      <p:sp>
        <p:nvSpPr>
          <p:cNvPr id="270" name="Google Shape;270;p4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tr" sz="1500">
                <a:highlight>
                  <a:srgbClr val="FFFFFE"/>
                </a:highlight>
              </a:rPr>
              <a:t>Step 4: </a:t>
            </a:r>
            <a:endParaRPr b="1" sz="1500">
              <a:highlight>
                <a:srgbClr val="FFFFFE"/>
              </a:highlight>
            </a:endParaRPr>
          </a:p>
          <a:p>
            <a:pPr indent="0" lvl="0" marL="0" rtl="0" algn="l">
              <a:lnSpc>
                <a:spcPct val="135714"/>
              </a:lnSpc>
              <a:spcBef>
                <a:spcPts val="0"/>
              </a:spcBef>
              <a:spcAft>
                <a:spcPts val="0"/>
              </a:spcAft>
              <a:buNone/>
            </a:pPr>
            <a:r>
              <a:rPr b="1" lang="tr" sz="1500">
                <a:highlight>
                  <a:srgbClr val="FFFFFE"/>
                </a:highlight>
              </a:rPr>
              <a:t>Reassignments and Clusters</a:t>
            </a:r>
            <a:endParaRPr b="1" sz="1500">
              <a:highlight>
                <a:srgbClr val="FFFFFE"/>
              </a:highlight>
            </a:endParaRPr>
          </a:p>
          <a:p>
            <a:pPr indent="0" lvl="0" marL="0" rtl="0" algn="l">
              <a:lnSpc>
                <a:spcPct val="135714"/>
              </a:lnSpc>
              <a:spcBef>
                <a:spcPts val="0"/>
              </a:spcBef>
              <a:spcAft>
                <a:spcPts val="0"/>
              </a:spcAft>
              <a:buNone/>
            </a:pPr>
            <a:r>
              <a:t/>
            </a:r>
            <a:endParaRPr b="1" sz="1500">
              <a:highlight>
                <a:srgbClr val="FFFFFE"/>
              </a:highlight>
            </a:endParaRPr>
          </a:p>
          <a:p>
            <a:pPr indent="0" lvl="0" marL="0" rtl="0" algn="l">
              <a:lnSpc>
                <a:spcPct val="135714"/>
              </a:lnSpc>
              <a:spcBef>
                <a:spcPts val="0"/>
              </a:spcBef>
              <a:spcAft>
                <a:spcPts val="0"/>
              </a:spcAft>
              <a:buNone/>
            </a:pPr>
            <a:r>
              <a:rPr lang="tr" sz="1500">
                <a:highlight>
                  <a:srgbClr val="FFFFFE"/>
                </a:highlight>
              </a:rPr>
              <a:t>The algorithm repeats the calculation of the center points and the assignment of the points until the points stop changing the sets. When clustering large datasets, you use other criteria instead, stopping the algorithm before it reaches convergence.</a:t>
            </a:r>
            <a:endParaRPr sz="1500">
              <a:highlight>
                <a:srgbClr val="FFFFFE"/>
              </a:highlight>
            </a:endParaRPr>
          </a:p>
        </p:txBody>
      </p:sp>
      <p:pic>
        <p:nvPicPr>
          <p:cNvPr id="271" name="Google Shape;271;p43"/>
          <p:cNvPicPr preferRelativeResize="0"/>
          <p:nvPr/>
        </p:nvPicPr>
        <p:blipFill rotWithShape="1">
          <a:blip r:embed="rId3">
            <a:alphaModFix/>
          </a:blip>
          <a:srcRect b="14671" l="17812" r="8430" t="3044"/>
          <a:stretch/>
        </p:blipFill>
        <p:spPr>
          <a:xfrm>
            <a:off x="5426750" y="1152475"/>
            <a:ext cx="3405550" cy="3483975"/>
          </a:xfrm>
          <a:prstGeom prst="rect">
            <a:avLst/>
          </a:prstGeom>
          <a:noFill/>
          <a:ln>
            <a:noFill/>
          </a:ln>
        </p:spPr>
      </p:pic>
      <p:pic>
        <p:nvPicPr>
          <p:cNvPr id="272" name="Google Shape;272;p43"/>
          <p:cNvPicPr preferRelativeResize="0"/>
          <p:nvPr/>
        </p:nvPicPr>
        <p:blipFill>
          <a:blip r:embed="rId4">
            <a:alphaModFix/>
          </a:blip>
          <a:stretch>
            <a:fillRect/>
          </a:stretch>
        </p:blipFill>
        <p:spPr>
          <a:xfrm>
            <a:off x="8571300" y="4409925"/>
            <a:ext cx="572700"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0" st="0"/>
                                            </p:txEl>
                                          </p:spTgt>
                                        </p:tgtEl>
                                        <p:attrNameLst>
                                          <p:attrName>style.visibility</p:attrName>
                                        </p:attrNameLst>
                                      </p:cBhvr>
                                      <p:to>
                                        <p:strVal val="visible"/>
                                      </p:to>
                                    </p:set>
                                    <p:animEffect filter="fade" transition="in">
                                      <p:cBhvr>
                                        <p:cTn dur="1000"/>
                                        <p:tgtEl>
                                          <p:spTgt spid="2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1" st="1"/>
                                            </p:txEl>
                                          </p:spTgt>
                                        </p:tgtEl>
                                        <p:attrNameLst>
                                          <p:attrName>style.visibility</p:attrName>
                                        </p:attrNameLst>
                                      </p:cBhvr>
                                      <p:to>
                                        <p:strVal val="visible"/>
                                      </p:to>
                                    </p:set>
                                    <p:animEffect filter="fade" transition="in">
                                      <p:cBhvr>
                                        <p:cTn dur="1000"/>
                                        <p:tgtEl>
                                          <p:spTgt spid="2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2" st="2"/>
                                            </p:txEl>
                                          </p:spTgt>
                                        </p:tgtEl>
                                        <p:attrNameLst>
                                          <p:attrName>style.visibility</p:attrName>
                                        </p:attrNameLst>
                                      </p:cBhvr>
                                      <p:to>
                                        <p:strVal val="visible"/>
                                      </p:to>
                                    </p:set>
                                    <p:animEffect filter="fade" transition="in">
                                      <p:cBhvr>
                                        <p:cTn dur="1000"/>
                                        <p:tgtEl>
                                          <p:spTgt spid="2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3" st="3"/>
                                            </p:txEl>
                                          </p:spTgt>
                                        </p:tgtEl>
                                        <p:attrNameLst>
                                          <p:attrName>style.visibility</p:attrName>
                                        </p:attrNameLst>
                                      </p:cBhvr>
                                      <p:to>
                                        <p:strVal val="visible"/>
                                      </p:to>
                                    </p:set>
                                    <p:animEffect filter="fade" transition="in">
                                      <p:cBhvr>
                                        <p:cTn dur="1000"/>
                                        <p:tgtEl>
                                          <p:spTgt spid="27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K-NN and K-Means Algorithms</a:t>
            </a:r>
            <a:endParaRPr/>
          </a:p>
        </p:txBody>
      </p:sp>
      <p:sp>
        <p:nvSpPr>
          <p:cNvPr id="278" name="Google Shape;278;p4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K-Nearest Neighbors Algorithms (k-NN); </a:t>
            </a:r>
            <a:endParaRPr sz="1500"/>
          </a:p>
          <a:p>
            <a:pPr indent="-323850" lvl="0" marL="457200" rtl="0" algn="l">
              <a:spcBef>
                <a:spcPts val="1200"/>
              </a:spcBef>
              <a:spcAft>
                <a:spcPts val="0"/>
              </a:spcAft>
              <a:buSzPts val="1500"/>
              <a:buChar char="●"/>
            </a:pPr>
            <a:r>
              <a:rPr lang="tr" sz="1500"/>
              <a:t>It is a Supervised Learning Algorithm used in Classification and Regression problems</a:t>
            </a:r>
            <a:endParaRPr sz="1500"/>
          </a:p>
          <a:p>
            <a:pPr indent="-323850" lvl="0" marL="457200" rtl="0" algn="l">
              <a:spcBef>
                <a:spcPts val="0"/>
              </a:spcBef>
              <a:spcAft>
                <a:spcPts val="0"/>
              </a:spcAft>
              <a:buSzPts val="1500"/>
              <a:buChar char="●"/>
            </a:pPr>
            <a:r>
              <a:rPr lang="tr" sz="1500"/>
              <a:t>It mainly relies on feature similarity and performs operations based on it</a:t>
            </a:r>
            <a:endParaRPr sz="1500"/>
          </a:p>
          <a:p>
            <a:pPr indent="-323850" lvl="0" marL="457200" rtl="0" algn="l">
              <a:spcBef>
                <a:spcPts val="0"/>
              </a:spcBef>
              <a:spcAft>
                <a:spcPts val="0"/>
              </a:spcAft>
              <a:buSzPts val="1500"/>
              <a:buChar char="●"/>
            </a:pPr>
            <a:r>
              <a:rPr lang="tr" sz="1500"/>
              <a:t>An object can have more than one class</a:t>
            </a:r>
            <a:endParaRPr sz="1500"/>
          </a:p>
        </p:txBody>
      </p:sp>
      <p:sp>
        <p:nvSpPr>
          <p:cNvPr id="279" name="Google Shape;279;p4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K-Means Algorithm;</a:t>
            </a:r>
            <a:endParaRPr sz="1500"/>
          </a:p>
          <a:p>
            <a:pPr indent="-323850" lvl="0" marL="457200" rtl="0" algn="l">
              <a:spcBef>
                <a:spcPts val="1200"/>
              </a:spcBef>
              <a:spcAft>
                <a:spcPts val="0"/>
              </a:spcAft>
              <a:buSzPts val="1500"/>
              <a:buChar char="●"/>
            </a:pPr>
            <a:r>
              <a:rPr lang="tr" sz="1500"/>
              <a:t>It is an Unsupervised Learning Algorithm used in clustering problems</a:t>
            </a:r>
            <a:endParaRPr sz="1500"/>
          </a:p>
          <a:p>
            <a:pPr indent="-323850" lvl="0" marL="457200" rtl="0" algn="l">
              <a:spcBef>
                <a:spcPts val="0"/>
              </a:spcBef>
              <a:spcAft>
                <a:spcPts val="0"/>
              </a:spcAft>
              <a:buSzPts val="1500"/>
              <a:buChar char="●"/>
            </a:pPr>
            <a:r>
              <a:rPr lang="tr" sz="1500"/>
              <a:t>Performs operations based on features such as proximity, average, independent of the tag</a:t>
            </a:r>
            <a:endParaRPr sz="1500"/>
          </a:p>
          <a:p>
            <a:pPr indent="-323850" lvl="0" marL="457200" rtl="0" algn="l">
              <a:spcBef>
                <a:spcPts val="0"/>
              </a:spcBef>
              <a:spcAft>
                <a:spcPts val="0"/>
              </a:spcAft>
              <a:buSzPts val="1500"/>
              <a:buChar char="●"/>
            </a:pPr>
            <a:r>
              <a:rPr lang="tr" sz="1500"/>
              <a:t>One</a:t>
            </a:r>
            <a:r>
              <a:rPr lang="tr" sz="1500"/>
              <a:t> data belongs to a single cluster</a:t>
            </a:r>
            <a:endParaRPr sz="1500"/>
          </a:p>
        </p:txBody>
      </p:sp>
      <p:pic>
        <p:nvPicPr>
          <p:cNvPr id="280" name="Google Shape;280;p44"/>
          <p:cNvPicPr preferRelativeResize="0"/>
          <p:nvPr/>
        </p:nvPicPr>
        <p:blipFill rotWithShape="1">
          <a:blip r:embed="rId3">
            <a:alphaModFix/>
          </a:blip>
          <a:srcRect b="0" l="14398" r="0" t="3836"/>
          <a:stretch/>
        </p:blipFill>
        <p:spPr>
          <a:xfrm>
            <a:off x="1291025" y="3253850"/>
            <a:ext cx="2041250" cy="1439900"/>
          </a:xfrm>
          <a:prstGeom prst="rect">
            <a:avLst/>
          </a:prstGeom>
          <a:noFill/>
          <a:ln>
            <a:noFill/>
          </a:ln>
        </p:spPr>
      </p:pic>
      <p:pic>
        <p:nvPicPr>
          <p:cNvPr id="281" name="Google Shape;281;p44"/>
          <p:cNvPicPr preferRelativeResize="0"/>
          <p:nvPr/>
        </p:nvPicPr>
        <p:blipFill rotWithShape="1">
          <a:blip r:embed="rId4">
            <a:alphaModFix/>
          </a:blip>
          <a:srcRect b="0" l="0" r="0" t="6690"/>
          <a:stretch/>
        </p:blipFill>
        <p:spPr>
          <a:xfrm>
            <a:off x="5811725" y="3253850"/>
            <a:ext cx="2191060" cy="1439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Mini Batch </a:t>
            </a:r>
            <a:r>
              <a:rPr lang="tr"/>
              <a:t>K-Means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Mini Batch </a:t>
            </a:r>
            <a:r>
              <a:rPr lang="tr"/>
              <a:t>K-Means Clustering</a:t>
            </a:r>
            <a:endParaRPr/>
          </a:p>
        </p:txBody>
      </p:sp>
      <p:sp>
        <p:nvSpPr>
          <p:cNvPr id="292" name="Google Shape;292;p4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tr" sz="1500">
                <a:highlight>
                  <a:srgbClr val="FFFFFE"/>
                </a:highlight>
              </a:rPr>
              <a:t>It uses </a:t>
            </a:r>
            <a:r>
              <a:rPr b="1" lang="tr" sz="1500">
                <a:highlight>
                  <a:srgbClr val="FFFFFE"/>
                </a:highlight>
              </a:rPr>
              <a:t>mini-batches</a:t>
            </a:r>
            <a:r>
              <a:rPr lang="tr" sz="1500">
                <a:highlight>
                  <a:srgbClr val="FFFFFE"/>
                </a:highlight>
              </a:rPr>
              <a:t> to reduce computation time and is a variation of the K-Means algorithm.</a:t>
            </a:r>
            <a:endParaRPr sz="1500">
              <a:highlight>
                <a:srgbClr val="FFFFFE"/>
              </a:highlight>
            </a:endParaRPr>
          </a:p>
          <a:p>
            <a:pPr indent="0" lvl="0" marL="0" rtl="0" algn="l">
              <a:lnSpc>
                <a:spcPct val="135714"/>
              </a:lnSpc>
              <a:spcBef>
                <a:spcPts val="0"/>
              </a:spcBef>
              <a:spcAft>
                <a:spcPts val="0"/>
              </a:spcAft>
              <a:buClr>
                <a:schemeClr val="dk1"/>
              </a:buClr>
              <a:buSzPts val="1100"/>
              <a:buFont typeface="Arial"/>
              <a:buNone/>
            </a:pPr>
            <a:r>
              <a:t/>
            </a:r>
            <a:endParaRPr sz="1500">
              <a:highlight>
                <a:srgbClr val="FFFFFE"/>
              </a:highlight>
            </a:endParaRPr>
          </a:p>
          <a:p>
            <a:pPr indent="0" lvl="0" marL="0" rtl="0" algn="l">
              <a:lnSpc>
                <a:spcPct val="135714"/>
              </a:lnSpc>
              <a:spcBef>
                <a:spcPts val="0"/>
              </a:spcBef>
              <a:spcAft>
                <a:spcPts val="0"/>
              </a:spcAft>
              <a:buClr>
                <a:schemeClr val="dk1"/>
              </a:buClr>
              <a:buSzPts val="1100"/>
              <a:buFont typeface="Arial"/>
              <a:buNone/>
            </a:pPr>
            <a:r>
              <a:rPr b="1" lang="tr" sz="1500">
                <a:highlight>
                  <a:srgbClr val="FFFFFE"/>
                </a:highlight>
              </a:rPr>
              <a:t>Mini Batches</a:t>
            </a:r>
            <a:r>
              <a:rPr lang="tr" sz="1500">
                <a:highlight>
                  <a:srgbClr val="FFFFFE"/>
                </a:highlight>
              </a:rPr>
              <a:t> take randomly selected small batches at each training iteration.</a:t>
            </a:r>
            <a:endParaRPr sz="1500">
              <a:highlight>
                <a:srgbClr val="FFFFFE"/>
              </a:highlight>
            </a:endParaRPr>
          </a:p>
          <a:p>
            <a:pPr indent="0" lvl="0" marL="0" rtl="0" algn="l">
              <a:lnSpc>
                <a:spcPct val="135714"/>
              </a:lnSpc>
              <a:spcBef>
                <a:spcPts val="0"/>
              </a:spcBef>
              <a:spcAft>
                <a:spcPts val="0"/>
              </a:spcAft>
              <a:buClr>
                <a:schemeClr val="dk1"/>
              </a:buClr>
              <a:buSzPts val="1100"/>
              <a:buFont typeface="Arial"/>
              <a:buNone/>
            </a:pPr>
            <a:r>
              <a:t/>
            </a:r>
            <a:endParaRPr sz="1500">
              <a:highlight>
                <a:srgbClr val="FFFFFE"/>
              </a:highlight>
            </a:endParaRPr>
          </a:p>
          <a:p>
            <a:pPr indent="0" lvl="0" marL="0" rtl="0" algn="l">
              <a:lnSpc>
                <a:spcPct val="135714"/>
              </a:lnSpc>
              <a:spcBef>
                <a:spcPts val="0"/>
              </a:spcBef>
              <a:spcAft>
                <a:spcPts val="0"/>
              </a:spcAft>
              <a:buClr>
                <a:schemeClr val="dk1"/>
              </a:buClr>
              <a:buSzPts val="1100"/>
              <a:buFont typeface="Arial"/>
              <a:buNone/>
            </a:pPr>
            <a:r>
              <a:rPr lang="tr" sz="1500">
                <a:highlight>
                  <a:srgbClr val="FFFFFE"/>
                </a:highlight>
              </a:rPr>
              <a:t>Each data in Mini Batch is assigned to clusters based on previous locations of the cluster center.</a:t>
            </a:r>
            <a:endParaRPr sz="1500">
              <a:highlight>
                <a:srgbClr val="FFFFFE"/>
              </a:highlight>
            </a:endParaRPr>
          </a:p>
          <a:p>
            <a:pPr indent="0" lvl="0" marL="0" rtl="0" algn="l">
              <a:lnSpc>
                <a:spcPct val="135714"/>
              </a:lnSpc>
              <a:spcBef>
                <a:spcPts val="0"/>
              </a:spcBef>
              <a:spcAft>
                <a:spcPts val="0"/>
              </a:spcAft>
              <a:buClr>
                <a:schemeClr val="dk1"/>
              </a:buClr>
              <a:buSzPts val="1100"/>
              <a:buFont typeface="Arial"/>
              <a:buNone/>
            </a:pPr>
            <a:r>
              <a:t/>
            </a:r>
            <a:endParaRPr sz="1500">
              <a:highlight>
                <a:schemeClr val="lt1"/>
              </a:highlight>
            </a:endParaRPr>
          </a:p>
        </p:txBody>
      </p:sp>
      <p:pic>
        <p:nvPicPr>
          <p:cNvPr id="293" name="Google Shape;293;p46"/>
          <p:cNvPicPr preferRelativeResize="0"/>
          <p:nvPr/>
        </p:nvPicPr>
        <p:blipFill rotWithShape="1">
          <a:blip r:embed="rId3">
            <a:alphaModFix/>
          </a:blip>
          <a:srcRect b="6023" l="5044" r="8867" t="11577"/>
          <a:stretch/>
        </p:blipFill>
        <p:spPr>
          <a:xfrm>
            <a:off x="4764350" y="1400413"/>
            <a:ext cx="4067950" cy="2920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K-Means Clustering and Mini Batch K-Means Clustering</a:t>
            </a:r>
            <a:endParaRPr/>
          </a:p>
        </p:txBody>
      </p:sp>
      <p:sp>
        <p:nvSpPr>
          <p:cNvPr id="299" name="Google Shape;299;p47"/>
          <p:cNvSpPr txBox="1"/>
          <p:nvPr>
            <p:ph idx="1" type="body"/>
          </p:nvPr>
        </p:nvSpPr>
        <p:spPr>
          <a:xfrm>
            <a:off x="311700" y="4068700"/>
            <a:ext cx="8520600" cy="500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Mini Batch K-Means is faster but gives slightly different results compared to the K-Means algorithm.</a:t>
            </a:r>
            <a:endParaRPr/>
          </a:p>
        </p:txBody>
      </p:sp>
      <p:pic>
        <p:nvPicPr>
          <p:cNvPr id="300" name="Google Shape;300;p47"/>
          <p:cNvPicPr preferRelativeResize="0"/>
          <p:nvPr/>
        </p:nvPicPr>
        <p:blipFill rotWithShape="1">
          <a:blip r:embed="rId3">
            <a:alphaModFix/>
          </a:blip>
          <a:srcRect b="0" l="0" r="2181" t="0"/>
          <a:stretch/>
        </p:blipFill>
        <p:spPr>
          <a:xfrm>
            <a:off x="902894" y="1152475"/>
            <a:ext cx="7338206" cy="2916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Sources</a:t>
            </a:r>
            <a:endParaRPr/>
          </a:p>
        </p:txBody>
      </p:sp>
      <p:sp>
        <p:nvSpPr>
          <p:cNvPr id="75" name="Google Shape;75;p16"/>
          <p:cNvSpPr txBox="1"/>
          <p:nvPr/>
        </p:nvSpPr>
        <p:spPr>
          <a:xfrm>
            <a:off x="1627588" y="3448399"/>
            <a:ext cx="2558700" cy="11007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b="1" lang="tr">
                <a:latin typeface="Century"/>
                <a:ea typeface="Century"/>
                <a:cs typeface="Century"/>
                <a:sym typeface="Century"/>
              </a:rPr>
              <a:t>Hands-on Machine Learning with Scikit-Learn, Keras &amp; TensorFlow</a:t>
            </a:r>
            <a:endParaRPr b="1">
              <a:latin typeface="Century"/>
              <a:ea typeface="Century"/>
              <a:cs typeface="Century"/>
              <a:sym typeface="Century"/>
            </a:endParaRPr>
          </a:p>
          <a:p>
            <a:pPr indent="0" lvl="0" marL="0" rtl="0" algn="ctr">
              <a:spcBef>
                <a:spcPts val="0"/>
              </a:spcBef>
              <a:spcAft>
                <a:spcPts val="0"/>
              </a:spcAft>
              <a:buNone/>
            </a:pPr>
            <a:r>
              <a:rPr lang="tr">
                <a:latin typeface="Century"/>
                <a:ea typeface="Century"/>
                <a:cs typeface="Century"/>
                <a:sym typeface="Century"/>
              </a:rPr>
              <a:t>Aurelien Geron</a:t>
            </a:r>
            <a:endParaRPr>
              <a:latin typeface="Century"/>
              <a:ea typeface="Century"/>
              <a:cs typeface="Century"/>
              <a:sym typeface="Century"/>
            </a:endParaRPr>
          </a:p>
        </p:txBody>
      </p:sp>
      <p:pic>
        <p:nvPicPr>
          <p:cNvPr id="76" name="Google Shape;76;p16"/>
          <p:cNvPicPr preferRelativeResize="0"/>
          <p:nvPr/>
        </p:nvPicPr>
        <p:blipFill>
          <a:blip r:embed="rId3">
            <a:alphaModFix/>
          </a:blip>
          <a:stretch>
            <a:fillRect/>
          </a:stretch>
        </p:blipFill>
        <p:spPr>
          <a:xfrm>
            <a:off x="2329225" y="1626676"/>
            <a:ext cx="1155429" cy="1516300"/>
          </a:xfrm>
          <a:prstGeom prst="rect">
            <a:avLst/>
          </a:prstGeom>
          <a:noFill/>
          <a:ln cap="sq" cmpd="sng" w="127000">
            <a:solidFill>
              <a:srgbClr val="000000"/>
            </a:solidFill>
            <a:prstDash val="solid"/>
            <a:miter lim="8000"/>
            <a:headEnd len="sm" w="sm" type="none"/>
            <a:tailEnd len="sm" w="sm" type="none"/>
          </a:ln>
          <a:effectLst>
            <a:outerShdw blurRad="57150" rotWithShape="0" algn="tl" dir="2700000" dist="50800">
              <a:srgbClr val="000000">
                <a:alpha val="40000"/>
              </a:srgbClr>
            </a:outerShdw>
          </a:effectLst>
        </p:spPr>
      </p:pic>
      <p:sp>
        <p:nvSpPr>
          <p:cNvPr id="77" name="Google Shape;77;p16"/>
          <p:cNvSpPr txBox="1"/>
          <p:nvPr/>
        </p:nvSpPr>
        <p:spPr>
          <a:xfrm>
            <a:off x="5039197" y="3448391"/>
            <a:ext cx="26640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tr">
                <a:solidFill>
                  <a:srgbClr val="000000"/>
                </a:solidFill>
                <a:latin typeface="Century"/>
                <a:ea typeface="Century"/>
                <a:cs typeface="Century"/>
                <a:sym typeface="Century"/>
              </a:rPr>
              <a:t>Stanford University</a:t>
            </a:r>
            <a:endParaRPr b="1">
              <a:solidFill>
                <a:srgbClr val="000000"/>
              </a:solidFill>
              <a:latin typeface="Century"/>
              <a:ea typeface="Century"/>
              <a:cs typeface="Century"/>
              <a:sym typeface="Century"/>
            </a:endParaRPr>
          </a:p>
          <a:p>
            <a:pPr indent="0" lvl="0" marL="0" marR="0" rtl="0" algn="ctr">
              <a:spcBef>
                <a:spcPts val="0"/>
              </a:spcBef>
              <a:spcAft>
                <a:spcPts val="0"/>
              </a:spcAft>
              <a:buNone/>
            </a:pPr>
            <a:r>
              <a:rPr b="1" lang="tr">
                <a:solidFill>
                  <a:srgbClr val="000000"/>
                </a:solidFill>
                <a:latin typeface="Century"/>
                <a:ea typeface="Century"/>
                <a:cs typeface="Century"/>
                <a:sym typeface="Century"/>
              </a:rPr>
              <a:t>stanford.edu/~shervine/</a:t>
            </a:r>
            <a:endParaRPr b="1">
              <a:solidFill>
                <a:srgbClr val="000000"/>
              </a:solidFill>
              <a:latin typeface="Century"/>
              <a:ea typeface="Century"/>
              <a:cs typeface="Century"/>
              <a:sym typeface="Century"/>
            </a:endParaRPr>
          </a:p>
          <a:p>
            <a:pPr indent="0" lvl="0" marL="0" marR="0" rtl="0" algn="ctr">
              <a:spcBef>
                <a:spcPts val="0"/>
              </a:spcBef>
              <a:spcAft>
                <a:spcPts val="0"/>
              </a:spcAft>
              <a:buNone/>
            </a:pPr>
            <a:r>
              <a:rPr lang="tr">
                <a:solidFill>
                  <a:srgbClr val="000000"/>
                </a:solidFill>
                <a:latin typeface="Century"/>
                <a:ea typeface="Century"/>
                <a:cs typeface="Century"/>
                <a:sym typeface="Century"/>
              </a:rPr>
              <a:t>Shervine Amidi</a:t>
            </a:r>
            <a:endParaRPr>
              <a:solidFill>
                <a:srgbClr val="000000"/>
              </a:solidFill>
              <a:latin typeface="Century"/>
              <a:ea typeface="Century"/>
              <a:cs typeface="Century"/>
              <a:sym typeface="Century"/>
            </a:endParaRPr>
          </a:p>
          <a:p>
            <a:pPr indent="0" lvl="0" marL="0" marR="0" rtl="0" algn="l">
              <a:spcBef>
                <a:spcPts val="0"/>
              </a:spcBef>
              <a:spcAft>
                <a:spcPts val="0"/>
              </a:spcAft>
              <a:buNone/>
            </a:pPr>
            <a:r>
              <a:t/>
            </a:r>
            <a:endParaRPr b="1">
              <a:solidFill>
                <a:srgbClr val="000000"/>
              </a:solidFill>
              <a:latin typeface="Century"/>
              <a:ea typeface="Century"/>
              <a:cs typeface="Century"/>
              <a:sym typeface="Century"/>
            </a:endParaRPr>
          </a:p>
        </p:txBody>
      </p:sp>
      <p:pic>
        <p:nvPicPr>
          <p:cNvPr id="78" name="Google Shape;78;p16"/>
          <p:cNvPicPr preferRelativeResize="0"/>
          <p:nvPr/>
        </p:nvPicPr>
        <p:blipFill>
          <a:blip r:embed="rId4">
            <a:alphaModFix/>
          </a:blip>
          <a:stretch>
            <a:fillRect/>
          </a:stretch>
        </p:blipFill>
        <p:spPr>
          <a:xfrm>
            <a:off x="5039200" y="1496826"/>
            <a:ext cx="2664000" cy="177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Supervised Learning</a:t>
            </a:r>
            <a:endParaRPr/>
          </a:p>
        </p:txBody>
      </p:sp>
      <p:sp>
        <p:nvSpPr>
          <p:cNvPr id="84" name="Google Shape;84;p17"/>
          <p:cNvSpPr txBox="1"/>
          <p:nvPr>
            <p:ph idx="1" type="body"/>
          </p:nvPr>
        </p:nvSpPr>
        <p:spPr>
          <a:xfrm>
            <a:off x="311700" y="1152475"/>
            <a:ext cx="381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
              <a:t>Supervised Learning; </a:t>
            </a:r>
            <a:r>
              <a:rPr lang="tr"/>
              <a:t>includes machine learning algorithms that process labeled datasets using dependent and independent variables.</a:t>
            </a:r>
            <a:endParaRPr/>
          </a:p>
          <a:p>
            <a:pPr indent="0" lvl="0" marL="0" rtl="0" algn="l">
              <a:spcBef>
                <a:spcPts val="1200"/>
              </a:spcBef>
              <a:spcAft>
                <a:spcPts val="0"/>
              </a:spcAft>
              <a:buClr>
                <a:schemeClr val="dk1"/>
              </a:buClr>
              <a:buSzPts val="1100"/>
              <a:buFont typeface="Arial"/>
              <a:buNone/>
            </a:pPr>
            <a:r>
              <a:rPr i="1" lang="tr" sz="1200">
                <a:solidFill>
                  <a:schemeClr val="dk2"/>
                </a:solidFill>
              </a:rPr>
              <a:t>The spam filter is a good example of this: The Supervised Learning model is trained with many sample email data with its classes and must learn how to classify new emails as spam or non-spam.</a:t>
            </a:r>
            <a:endParaRPr i="1" sz="1200">
              <a:solidFill>
                <a:schemeClr val="dk2"/>
              </a:solidFill>
            </a:endParaRPr>
          </a:p>
          <a:p>
            <a:pPr indent="0" lvl="0" marL="0" rtl="0" algn="l">
              <a:spcBef>
                <a:spcPts val="1200"/>
              </a:spcBef>
              <a:spcAft>
                <a:spcPts val="1200"/>
              </a:spcAft>
              <a:buNone/>
            </a:pPr>
            <a:r>
              <a:t/>
            </a:r>
            <a:endParaRPr b="1" sz="1500"/>
          </a:p>
        </p:txBody>
      </p:sp>
      <p:pic>
        <p:nvPicPr>
          <p:cNvPr id="85" name="Google Shape;85;p17"/>
          <p:cNvPicPr preferRelativeResize="0"/>
          <p:nvPr/>
        </p:nvPicPr>
        <p:blipFill>
          <a:blip r:embed="rId3">
            <a:alphaModFix/>
          </a:blip>
          <a:stretch>
            <a:fillRect/>
          </a:stretch>
        </p:blipFill>
        <p:spPr>
          <a:xfrm>
            <a:off x="4071350" y="1367650"/>
            <a:ext cx="4820174" cy="2408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0" st="0"/>
                                            </p:txEl>
                                          </p:spTgt>
                                        </p:tgtEl>
                                        <p:attrNameLst>
                                          <p:attrName>style.visibility</p:attrName>
                                        </p:attrNameLst>
                                      </p:cBhvr>
                                      <p:to>
                                        <p:strVal val="visible"/>
                                      </p:to>
                                    </p:set>
                                    <p:animEffect filter="fade" transition="in">
                                      <p:cBhvr>
                                        <p:cTn dur="1000"/>
                                        <p:tgtEl>
                                          <p:spTgt spid="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1" st="1"/>
                                            </p:txEl>
                                          </p:spTgt>
                                        </p:tgtEl>
                                        <p:attrNameLst>
                                          <p:attrName>style.visibility</p:attrName>
                                        </p:attrNameLst>
                                      </p:cBhvr>
                                      <p:to>
                                        <p:strVal val="visible"/>
                                      </p:to>
                                    </p:set>
                                    <p:animEffect filter="fade" transition="in">
                                      <p:cBhvr>
                                        <p:cTn dur="1000"/>
                                        <p:tgtEl>
                                          <p:spTgt spid="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2" st="2"/>
                                            </p:txEl>
                                          </p:spTgt>
                                        </p:tgtEl>
                                        <p:attrNameLst>
                                          <p:attrName>style.visibility</p:attrName>
                                        </p:attrNameLst>
                                      </p:cBhvr>
                                      <p:to>
                                        <p:strVal val="visible"/>
                                      </p:to>
                                    </p:set>
                                    <p:animEffect filter="fade" transition="in">
                                      <p:cBhvr>
                                        <p:cTn dur="1000"/>
                                        <p:tgtEl>
                                          <p:spTgt spid="8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Supervised Learning Algorithms and Architectures</a:t>
            </a:r>
            <a:endParaRPr/>
          </a:p>
        </p:txBody>
      </p:sp>
      <p:sp>
        <p:nvSpPr>
          <p:cNvPr id="91" name="Google Shape;91;p1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tr" sz="1500">
                <a:highlight>
                  <a:srgbClr val="C9DAF8"/>
                </a:highlight>
              </a:rPr>
              <a:t>k-Nearest Neighbors</a:t>
            </a:r>
            <a:r>
              <a:rPr lang="tr" sz="1500"/>
              <a:t> </a:t>
            </a:r>
            <a:endParaRPr sz="1500"/>
          </a:p>
          <a:p>
            <a:pPr indent="-323850" lvl="0" marL="457200" rtl="0" algn="l">
              <a:spcBef>
                <a:spcPts val="0"/>
              </a:spcBef>
              <a:spcAft>
                <a:spcPts val="0"/>
              </a:spcAft>
              <a:buSzPts val="1500"/>
              <a:buChar char="●"/>
            </a:pPr>
            <a:r>
              <a:rPr lang="tr" sz="1500">
                <a:highlight>
                  <a:srgbClr val="C9DAF8"/>
                </a:highlight>
              </a:rPr>
              <a:t>Linear Regression</a:t>
            </a:r>
            <a:r>
              <a:rPr lang="tr" sz="1500"/>
              <a:t> </a:t>
            </a:r>
            <a:endParaRPr sz="1500"/>
          </a:p>
          <a:p>
            <a:pPr indent="-323850" lvl="0" marL="457200" rtl="0" algn="l">
              <a:spcBef>
                <a:spcPts val="0"/>
              </a:spcBef>
              <a:spcAft>
                <a:spcPts val="0"/>
              </a:spcAft>
              <a:buSzPts val="1500"/>
              <a:buChar char="●"/>
            </a:pPr>
            <a:r>
              <a:rPr lang="tr" sz="1500">
                <a:highlight>
                  <a:srgbClr val="C9DAF8"/>
                </a:highlight>
              </a:rPr>
              <a:t>Logistic Regression</a:t>
            </a:r>
            <a:r>
              <a:rPr lang="tr" sz="1500"/>
              <a:t> </a:t>
            </a:r>
            <a:endParaRPr sz="1500"/>
          </a:p>
          <a:p>
            <a:pPr indent="-323850" lvl="0" marL="457200" rtl="0" algn="l">
              <a:spcBef>
                <a:spcPts val="0"/>
              </a:spcBef>
              <a:spcAft>
                <a:spcPts val="0"/>
              </a:spcAft>
              <a:buSzPts val="1500"/>
              <a:buChar char="●"/>
            </a:pPr>
            <a:r>
              <a:rPr lang="tr" sz="1500">
                <a:highlight>
                  <a:srgbClr val="C9DAF8"/>
                </a:highlight>
              </a:rPr>
              <a:t>Support Vector Machines (SVMs)</a:t>
            </a:r>
            <a:endParaRPr sz="1500">
              <a:highlight>
                <a:srgbClr val="C9DAF8"/>
              </a:highlight>
            </a:endParaRPr>
          </a:p>
          <a:p>
            <a:pPr indent="-323850" lvl="0" marL="457200" rtl="0" algn="l">
              <a:spcBef>
                <a:spcPts val="0"/>
              </a:spcBef>
              <a:spcAft>
                <a:spcPts val="0"/>
              </a:spcAft>
              <a:buSzPts val="1500"/>
              <a:buChar char="●"/>
            </a:pPr>
            <a:r>
              <a:rPr lang="tr" sz="1500">
                <a:highlight>
                  <a:srgbClr val="C9DAF8"/>
                </a:highlight>
              </a:rPr>
              <a:t>Decision Trees and Random Forests </a:t>
            </a:r>
            <a:endParaRPr sz="1500">
              <a:highlight>
                <a:srgbClr val="C9DAF8"/>
              </a:highlight>
            </a:endParaRPr>
          </a:p>
          <a:p>
            <a:pPr indent="-323850" lvl="0" marL="457200" rtl="0" algn="l">
              <a:spcBef>
                <a:spcPts val="0"/>
              </a:spcBef>
              <a:spcAft>
                <a:spcPts val="0"/>
              </a:spcAft>
              <a:buSzPts val="1500"/>
              <a:buChar char="●"/>
            </a:pPr>
            <a:r>
              <a:rPr lang="tr" sz="1500"/>
              <a:t>Neural Networks</a:t>
            </a:r>
            <a:endParaRPr sz="1500"/>
          </a:p>
        </p:txBody>
      </p:sp>
      <p:pic>
        <p:nvPicPr>
          <p:cNvPr id="92" name="Google Shape;92;p18"/>
          <p:cNvPicPr preferRelativeResize="0"/>
          <p:nvPr/>
        </p:nvPicPr>
        <p:blipFill>
          <a:blip r:embed="rId3">
            <a:alphaModFix/>
          </a:blip>
          <a:stretch>
            <a:fillRect/>
          </a:stretch>
        </p:blipFill>
        <p:spPr>
          <a:xfrm>
            <a:off x="4119200" y="1152475"/>
            <a:ext cx="5024800" cy="3768600"/>
          </a:xfrm>
          <a:prstGeom prst="rect">
            <a:avLst/>
          </a:prstGeom>
          <a:noFill/>
          <a:ln>
            <a:noFill/>
          </a:ln>
        </p:spPr>
      </p:pic>
      <p:pic>
        <p:nvPicPr>
          <p:cNvPr id="93" name="Google Shape;93;p18"/>
          <p:cNvPicPr preferRelativeResize="0"/>
          <p:nvPr/>
        </p:nvPicPr>
        <p:blipFill>
          <a:blip r:embed="rId4">
            <a:alphaModFix/>
          </a:blip>
          <a:stretch>
            <a:fillRect/>
          </a:stretch>
        </p:blipFill>
        <p:spPr>
          <a:xfrm>
            <a:off x="433363" y="2799000"/>
            <a:ext cx="3756576" cy="1896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Unsupervised Learning</a:t>
            </a:r>
            <a:endParaRPr/>
          </a:p>
        </p:txBody>
      </p:sp>
      <p:sp>
        <p:nvSpPr>
          <p:cNvPr id="99" name="Google Shape;99;p19"/>
          <p:cNvSpPr txBox="1"/>
          <p:nvPr>
            <p:ph idx="1" type="body"/>
          </p:nvPr>
        </p:nvSpPr>
        <p:spPr>
          <a:xfrm>
            <a:off x="311700" y="1152475"/>
            <a:ext cx="30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 sz="1500"/>
              <a:t>Unsupervised Learning, </a:t>
            </a:r>
            <a:r>
              <a:rPr lang="tr" sz="1500"/>
              <a:t>uses machine learning algorithms to analyze and cluster unlabeled datasets.</a:t>
            </a:r>
            <a:endParaRPr sz="1500"/>
          </a:p>
          <a:p>
            <a:pPr indent="0" lvl="0" marL="0" rtl="0" algn="l">
              <a:spcBef>
                <a:spcPts val="1200"/>
              </a:spcBef>
              <a:spcAft>
                <a:spcPts val="1200"/>
              </a:spcAft>
              <a:buNone/>
            </a:pPr>
            <a:r>
              <a:rPr lang="tr" sz="1500"/>
              <a:t>These algorithms discover hidden patterns or groupings of data without the need for human intervention.</a:t>
            </a:r>
            <a:endParaRPr sz="1500"/>
          </a:p>
        </p:txBody>
      </p:sp>
      <p:pic>
        <p:nvPicPr>
          <p:cNvPr id="100" name="Google Shape;100;p19"/>
          <p:cNvPicPr preferRelativeResize="0"/>
          <p:nvPr/>
        </p:nvPicPr>
        <p:blipFill>
          <a:blip r:embed="rId3">
            <a:alphaModFix/>
          </a:blip>
          <a:stretch>
            <a:fillRect/>
          </a:stretch>
        </p:blipFill>
        <p:spPr>
          <a:xfrm>
            <a:off x="3456125" y="1492238"/>
            <a:ext cx="5445625" cy="2159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Why Do We Use Unsupervised Learning?</a:t>
            </a:r>
            <a:endParaRPr/>
          </a:p>
        </p:txBody>
      </p:sp>
      <p:sp>
        <p:nvSpPr>
          <p:cNvPr id="106" name="Google Shape;106;p2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sz="1500"/>
              <a:t>The most common tasks for Unsupervised Learning are;</a:t>
            </a:r>
            <a:endParaRPr b="1" sz="1500"/>
          </a:p>
          <a:p>
            <a:pPr indent="-323850" lvl="0" marL="457200" rtl="0" algn="l">
              <a:spcBef>
                <a:spcPts val="1200"/>
              </a:spcBef>
              <a:spcAft>
                <a:spcPts val="0"/>
              </a:spcAft>
              <a:buSzPts val="1500"/>
              <a:buChar char="●"/>
            </a:pPr>
            <a:r>
              <a:rPr lang="tr" sz="1500"/>
              <a:t>Clustering</a:t>
            </a:r>
            <a:endParaRPr sz="1500"/>
          </a:p>
          <a:p>
            <a:pPr indent="-323850" lvl="0" marL="457200" rtl="0" algn="l">
              <a:spcBef>
                <a:spcPts val="0"/>
              </a:spcBef>
              <a:spcAft>
                <a:spcPts val="0"/>
              </a:spcAft>
              <a:buSzPts val="1500"/>
              <a:buChar char="●"/>
            </a:pPr>
            <a:r>
              <a:rPr lang="tr" sz="1500"/>
              <a:t>Density estimation</a:t>
            </a:r>
            <a:endParaRPr sz="1500"/>
          </a:p>
          <a:p>
            <a:pPr indent="-323850" lvl="0" marL="457200" rtl="0" algn="l">
              <a:spcBef>
                <a:spcPts val="0"/>
              </a:spcBef>
              <a:spcAft>
                <a:spcPts val="0"/>
              </a:spcAft>
              <a:buSzPts val="1500"/>
              <a:buChar char="●"/>
            </a:pPr>
            <a:r>
              <a:rPr lang="tr" sz="1500"/>
              <a:t>Representative learning</a:t>
            </a:r>
            <a:endParaRPr sz="1500"/>
          </a:p>
          <a:p>
            <a:pPr indent="0" lvl="0" marL="0" rtl="0" algn="l">
              <a:spcBef>
                <a:spcPts val="1200"/>
              </a:spcBef>
              <a:spcAft>
                <a:spcPts val="0"/>
              </a:spcAft>
              <a:buClr>
                <a:schemeClr val="dk1"/>
              </a:buClr>
              <a:buSzPts val="1100"/>
              <a:buFont typeface="Arial"/>
              <a:buNone/>
            </a:pPr>
            <a:r>
              <a:rPr b="1" lang="tr" sz="1500"/>
              <a:t>Unsupervised Learning Algorithms;</a:t>
            </a:r>
            <a:endParaRPr b="1" sz="1500"/>
          </a:p>
          <a:p>
            <a:pPr indent="-323850" lvl="0" marL="457200" rtl="0" algn="l">
              <a:spcBef>
                <a:spcPts val="1200"/>
              </a:spcBef>
              <a:spcAft>
                <a:spcPts val="0"/>
              </a:spcAft>
              <a:buSzPts val="1500"/>
              <a:buChar char="●"/>
            </a:pPr>
            <a:r>
              <a:rPr lang="tr" sz="1500"/>
              <a:t>Our cluster number is unknown</a:t>
            </a:r>
            <a:endParaRPr sz="1500"/>
          </a:p>
          <a:p>
            <a:pPr indent="-323850" lvl="0" marL="457200" rtl="0" algn="l">
              <a:spcBef>
                <a:spcPts val="0"/>
              </a:spcBef>
              <a:spcAft>
                <a:spcPts val="0"/>
              </a:spcAft>
              <a:buSzPts val="1500"/>
              <a:buChar char="●"/>
            </a:pPr>
            <a:r>
              <a:rPr lang="tr" sz="1500"/>
              <a:t>It can be used where we do not have labeled training data.</a:t>
            </a:r>
            <a:endParaRPr/>
          </a:p>
        </p:txBody>
      </p:sp>
      <p:sp>
        <p:nvSpPr>
          <p:cNvPr id="107" name="Google Shape;107;p2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sz="1500"/>
              <a:t>Examples</a:t>
            </a:r>
            <a:endParaRPr b="1" sz="1500"/>
          </a:p>
          <a:p>
            <a:pPr indent="0" lvl="0" marL="0" rtl="0" algn="l">
              <a:spcBef>
                <a:spcPts val="1200"/>
              </a:spcBef>
              <a:spcAft>
                <a:spcPts val="0"/>
              </a:spcAft>
              <a:buNone/>
            </a:pPr>
            <a:r>
              <a:rPr b="1" lang="tr" sz="1500"/>
              <a:t>Security</a:t>
            </a:r>
            <a:r>
              <a:rPr b="1" lang="tr" sz="1500"/>
              <a:t>: </a:t>
            </a:r>
            <a:endParaRPr b="1" sz="1500"/>
          </a:p>
          <a:p>
            <a:pPr indent="0" lvl="0" marL="0" rtl="0" algn="l">
              <a:spcBef>
                <a:spcPts val="1200"/>
              </a:spcBef>
              <a:spcAft>
                <a:spcPts val="0"/>
              </a:spcAft>
              <a:buNone/>
            </a:pPr>
            <a:r>
              <a:rPr lang="tr" sz="1500"/>
              <a:t>Clustering anomaly detection where unusual data points in datasets are identified</a:t>
            </a:r>
            <a:endParaRPr sz="1500"/>
          </a:p>
          <a:p>
            <a:pPr indent="0" lvl="0" marL="0" rtl="0" algn="l">
              <a:spcBef>
                <a:spcPts val="1200"/>
              </a:spcBef>
              <a:spcAft>
                <a:spcPts val="0"/>
              </a:spcAft>
              <a:buNone/>
            </a:pPr>
            <a:r>
              <a:rPr b="1" lang="tr" sz="1500"/>
              <a:t>Marketing:</a:t>
            </a:r>
            <a:endParaRPr b="1" sz="1500"/>
          </a:p>
          <a:p>
            <a:pPr indent="0" lvl="0" marL="0" rtl="0" algn="l">
              <a:spcBef>
                <a:spcPts val="1200"/>
              </a:spcBef>
              <a:spcAft>
                <a:spcPts val="1200"/>
              </a:spcAft>
              <a:buNone/>
            </a:pPr>
            <a:r>
              <a:rPr lang="tr" sz="1500"/>
              <a:t>Relationship mining, where it finds relationships between data points</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animEffect filter="fade" transition="in">
                                      <p:cBhvr>
                                        <p:cTn dur="1000"/>
                                        <p:tgtEl>
                                          <p:spTgt spid="1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1" st="1"/>
                                            </p:txEl>
                                          </p:spTgt>
                                        </p:tgtEl>
                                        <p:attrNameLst>
                                          <p:attrName>style.visibility</p:attrName>
                                        </p:attrNameLst>
                                      </p:cBhvr>
                                      <p:to>
                                        <p:strVal val="visible"/>
                                      </p:to>
                                    </p:set>
                                    <p:animEffect filter="fade" transition="in">
                                      <p:cBhvr>
                                        <p:cTn dur="1000"/>
                                        <p:tgtEl>
                                          <p:spTgt spid="1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2" st="2"/>
                                            </p:txEl>
                                          </p:spTgt>
                                        </p:tgtEl>
                                        <p:attrNameLst>
                                          <p:attrName>style.visibility</p:attrName>
                                        </p:attrNameLst>
                                      </p:cBhvr>
                                      <p:to>
                                        <p:strVal val="visible"/>
                                      </p:to>
                                    </p:set>
                                    <p:animEffect filter="fade" transition="in">
                                      <p:cBhvr>
                                        <p:cTn dur="1000"/>
                                        <p:tgtEl>
                                          <p:spTgt spid="1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3" st="3"/>
                                            </p:txEl>
                                          </p:spTgt>
                                        </p:tgtEl>
                                        <p:attrNameLst>
                                          <p:attrName>style.visibility</p:attrName>
                                        </p:attrNameLst>
                                      </p:cBhvr>
                                      <p:to>
                                        <p:strVal val="visible"/>
                                      </p:to>
                                    </p:set>
                                    <p:animEffect filter="fade" transition="in">
                                      <p:cBhvr>
                                        <p:cTn dur="1000"/>
                                        <p:tgtEl>
                                          <p:spTgt spid="1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4" st="4"/>
                                            </p:txEl>
                                          </p:spTgt>
                                        </p:tgtEl>
                                        <p:attrNameLst>
                                          <p:attrName>style.visibility</p:attrName>
                                        </p:attrNameLst>
                                      </p:cBhvr>
                                      <p:to>
                                        <p:strVal val="visible"/>
                                      </p:to>
                                    </p:set>
                                    <p:animEffect filter="fade" transition="in">
                                      <p:cBhvr>
                                        <p:cTn dur="1000"/>
                                        <p:tgtEl>
                                          <p:spTgt spid="1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5" st="5"/>
                                            </p:txEl>
                                          </p:spTgt>
                                        </p:tgtEl>
                                        <p:attrNameLst>
                                          <p:attrName>style.visibility</p:attrName>
                                        </p:attrNameLst>
                                      </p:cBhvr>
                                      <p:to>
                                        <p:strVal val="visible"/>
                                      </p:to>
                                    </p:set>
                                    <p:animEffect filter="fade" transition="in">
                                      <p:cBhvr>
                                        <p:cTn dur="1000"/>
                                        <p:tgtEl>
                                          <p:spTgt spid="10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6" st="6"/>
                                            </p:txEl>
                                          </p:spTgt>
                                        </p:tgtEl>
                                        <p:attrNameLst>
                                          <p:attrName>style.visibility</p:attrName>
                                        </p:attrNameLst>
                                      </p:cBhvr>
                                      <p:to>
                                        <p:strVal val="visible"/>
                                      </p:to>
                                    </p:set>
                                    <p:animEffect filter="fade" transition="in">
                                      <p:cBhvr>
                                        <p:cTn dur="1000"/>
                                        <p:tgtEl>
                                          <p:spTgt spid="10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0" st="0"/>
                                            </p:txEl>
                                          </p:spTgt>
                                        </p:tgtEl>
                                        <p:attrNameLst>
                                          <p:attrName>style.visibility</p:attrName>
                                        </p:attrNameLst>
                                      </p:cBhvr>
                                      <p:to>
                                        <p:strVal val="visible"/>
                                      </p:to>
                                    </p:set>
                                    <p:animEffect filter="fade" transition="in">
                                      <p:cBhvr>
                                        <p:cTn dur="1000"/>
                                        <p:tgtEl>
                                          <p:spTgt spid="1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1" st="1"/>
                                            </p:txEl>
                                          </p:spTgt>
                                        </p:tgtEl>
                                        <p:attrNameLst>
                                          <p:attrName>style.visibility</p:attrName>
                                        </p:attrNameLst>
                                      </p:cBhvr>
                                      <p:to>
                                        <p:strVal val="visible"/>
                                      </p:to>
                                    </p:set>
                                    <p:animEffect filter="fade" transition="in">
                                      <p:cBhvr>
                                        <p:cTn dur="1000"/>
                                        <p:tgtEl>
                                          <p:spTgt spid="1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2" st="2"/>
                                            </p:txEl>
                                          </p:spTgt>
                                        </p:tgtEl>
                                        <p:attrNameLst>
                                          <p:attrName>style.visibility</p:attrName>
                                        </p:attrNameLst>
                                      </p:cBhvr>
                                      <p:to>
                                        <p:strVal val="visible"/>
                                      </p:to>
                                    </p:set>
                                    <p:animEffect filter="fade" transition="in">
                                      <p:cBhvr>
                                        <p:cTn dur="1000"/>
                                        <p:tgtEl>
                                          <p:spTgt spid="1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3" st="3"/>
                                            </p:txEl>
                                          </p:spTgt>
                                        </p:tgtEl>
                                        <p:attrNameLst>
                                          <p:attrName>style.visibility</p:attrName>
                                        </p:attrNameLst>
                                      </p:cBhvr>
                                      <p:to>
                                        <p:strVal val="visible"/>
                                      </p:to>
                                    </p:set>
                                    <p:animEffect filter="fade" transition="in">
                                      <p:cBhvr>
                                        <p:cTn dur="1000"/>
                                        <p:tgtEl>
                                          <p:spTgt spid="1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4" st="4"/>
                                            </p:txEl>
                                          </p:spTgt>
                                        </p:tgtEl>
                                        <p:attrNameLst>
                                          <p:attrName>style.visibility</p:attrName>
                                        </p:attrNameLst>
                                      </p:cBhvr>
                                      <p:to>
                                        <p:strVal val="visible"/>
                                      </p:to>
                                    </p:set>
                                    <p:animEffect filter="fade" transition="in">
                                      <p:cBhvr>
                                        <p:cTn dur="1000"/>
                                        <p:tgtEl>
                                          <p:spTgt spid="10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Unsupervised Learning Algorithms</a:t>
            </a:r>
            <a:endParaRPr/>
          </a:p>
        </p:txBody>
      </p:sp>
      <p:sp>
        <p:nvSpPr>
          <p:cNvPr id="113" name="Google Shape;113;p21"/>
          <p:cNvSpPr txBox="1"/>
          <p:nvPr>
            <p:ph idx="1" type="body"/>
          </p:nvPr>
        </p:nvSpPr>
        <p:spPr>
          <a:xfrm>
            <a:off x="311700" y="1152475"/>
            <a:ext cx="3999900" cy="3416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sz="1500"/>
              <a:t>Clustering</a:t>
            </a:r>
            <a:endParaRPr b="1" sz="1500"/>
          </a:p>
          <a:p>
            <a:pPr indent="-323850" lvl="0" marL="457200" rtl="0" algn="l">
              <a:spcBef>
                <a:spcPts val="0"/>
              </a:spcBef>
              <a:spcAft>
                <a:spcPts val="0"/>
              </a:spcAft>
              <a:buSzPts val="1500"/>
              <a:buChar char="●"/>
            </a:pPr>
            <a:r>
              <a:rPr lang="tr" sz="1500">
                <a:highlight>
                  <a:srgbClr val="C9DAF8"/>
                </a:highlight>
              </a:rPr>
              <a:t>Centroid-based</a:t>
            </a:r>
            <a:endParaRPr sz="1500">
              <a:highlight>
                <a:srgbClr val="C9DAF8"/>
              </a:highlight>
            </a:endParaRPr>
          </a:p>
          <a:p>
            <a:pPr indent="-323850" lvl="0" marL="457200" rtl="0" algn="l">
              <a:spcBef>
                <a:spcPts val="0"/>
              </a:spcBef>
              <a:spcAft>
                <a:spcPts val="0"/>
              </a:spcAft>
              <a:buSzPts val="1500"/>
              <a:buChar char="●"/>
            </a:pPr>
            <a:r>
              <a:rPr lang="tr" sz="1500">
                <a:highlight>
                  <a:srgbClr val="C9DAF8"/>
                </a:highlight>
              </a:rPr>
              <a:t>Density-based Spatial Clustering (DBSCAN)</a:t>
            </a:r>
            <a:endParaRPr sz="1500">
              <a:highlight>
                <a:srgbClr val="C9DAF8"/>
              </a:highlight>
            </a:endParaRPr>
          </a:p>
          <a:p>
            <a:pPr indent="-323850" lvl="0" marL="457200" rtl="0" algn="l">
              <a:spcBef>
                <a:spcPts val="0"/>
              </a:spcBef>
              <a:spcAft>
                <a:spcPts val="0"/>
              </a:spcAft>
              <a:buSzPts val="1500"/>
              <a:buChar char="●"/>
            </a:pPr>
            <a:r>
              <a:rPr lang="tr" sz="1500">
                <a:highlight>
                  <a:srgbClr val="C9DAF8"/>
                </a:highlight>
              </a:rPr>
              <a:t>Hierarchical Cluster Analysis (HCA)</a:t>
            </a:r>
            <a:r>
              <a:rPr lang="tr" sz="1500"/>
              <a:t> </a:t>
            </a:r>
            <a:endParaRPr sz="1500"/>
          </a:p>
          <a:p>
            <a:pPr indent="-323850" lvl="0" marL="457200" rtl="0" algn="l">
              <a:spcBef>
                <a:spcPts val="0"/>
              </a:spcBef>
              <a:spcAft>
                <a:spcPts val="0"/>
              </a:spcAft>
              <a:buSzPts val="1500"/>
              <a:buChar char="●"/>
            </a:pPr>
            <a:r>
              <a:rPr lang="tr" sz="1500">
                <a:highlight>
                  <a:srgbClr val="C9DAF8"/>
                </a:highlight>
              </a:rPr>
              <a:t>Affinity Propagation</a:t>
            </a:r>
            <a:endParaRPr sz="1500">
              <a:highlight>
                <a:srgbClr val="C9DAF8"/>
              </a:highlight>
            </a:endParaRPr>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b="1" lang="tr" sz="1500"/>
              <a:t>Anomaly Detection and Novelty Detection</a:t>
            </a:r>
            <a:endParaRPr b="1" sz="1500"/>
          </a:p>
          <a:p>
            <a:pPr indent="-323850" lvl="0" marL="457200" rtl="0" algn="l">
              <a:spcBef>
                <a:spcPts val="0"/>
              </a:spcBef>
              <a:spcAft>
                <a:spcPts val="0"/>
              </a:spcAft>
              <a:buSzPts val="1500"/>
              <a:buChar char="●"/>
            </a:pPr>
            <a:r>
              <a:rPr lang="tr" sz="1500"/>
              <a:t>One-class SVM</a:t>
            </a:r>
            <a:endParaRPr sz="1500"/>
          </a:p>
          <a:p>
            <a:pPr indent="-323850" lvl="0" marL="457200" rtl="0" algn="l">
              <a:spcBef>
                <a:spcPts val="0"/>
              </a:spcBef>
              <a:spcAft>
                <a:spcPts val="0"/>
              </a:spcAft>
              <a:buSzPts val="1500"/>
              <a:buChar char="●"/>
            </a:pPr>
            <a:r>
              <a:rPr lang="tr" sz="1500"/>
              <a:t>Isolation Forest </a:t>
            </a:r>
            <a:endParaRPr/>
          </a:p>
        </p:txBody>
      </p:sp>
      <p:sp>
        <p:nvSpPr>
          <p:cNvPr id="114" name="Google Shape;114;p2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sz="1500"/>
              <a:t>Visualization and dimensionality reduction</a:t>
            </a:r>
            <a:endParaRPr b="1" sz="1500"/>
          </a:p>
          <a:p>
            <a:pPr indent="-323850" lvl="0" marL="457200" rtl="0" algn="l">
              <a:spcBef>
                <a:spcPts val="0"/>
              </a:spcBef>
              <a:spcAft>
                <a:spcPts val="0"/>
              </a:spcAft>
              <a:buSzPts val="1500"/>
              <a:buChar char="●"/>
            </a:pPr>
            <a:r>
              <a:rPr lang="tr" sz="1500">
                <a:highlight>
                  <a:srgbClr val="C9DAF8"/>
                </a:highlight>
              </a:rPr>
              <a:t>Principal Component Analysis (PCA) </a:t>
            </a:r>
            <a:endParaRPr sz="1500">
              <a:highlight>
                <a:srgbClr val="C9DAF8"/>
              </a:highlight>
            </a:endParaRPr>
          </a:p>
          <a:p>
            <a:pPr indent="-323850" lvl="0" marL="457200" rtl="0" algn="l">
              <a:spcBef>
                <a:spcPts val="0"/>
              </a:spcBef>
              <a:spcAft>
                <a:spcPts val="0"/>
              </a:spcAft>
              <a:buSzPts val="1500"/>
              <a:buChar char="●"/>
            </a:pPr>
            <a:r>
              <a:rPr lang="tr" sz="1500"/>
              <a:t>Kernel PCA </a:t>
            </a:r>
            <a:endParaRPr sz="1500"/>
          </a:p>
          <a:p>
            <a:pPr indent="-323850" lvl="0" marL="457200" rtl="0" algn="l">
              <a:spcBef>
                <a:spcPts val="0"/>
              </a:spcBef>
              <a:spcAft>
                <a:spcPts val="0"/>
              </a:spcAft>
              <a:buSzPts val="1500"/>
              <a:buChar char="●"/>
            </a:pPr>
            <a:r>
              <a:rPr lang="tr" sz="1500"/>
              <a:t>Locally Linear Embedding (LLE)</a:t>
            </a:r>
            <a:endParaRPr sz="1500"/>
          </a:p>
          <a:p>
            <a:pPr indent="-323850" lvl="0" marL="457200" rtl="0" algn="l">
              <a:spcBef>
                <a:spcPts val="0"/>
              </a:spcBef>
              <a:spcAft>
                <a:spcPts val="0"/>
              </a:spcAft>
              <a:buSzPts val="1500"/>
              <a:buChar char="●"/>
            </a:pPr>
            <a:r>
              <a:rPr lang="tr" sz="1500">
                <a:highlight>
                  <a:srgbClr val="C9DAF8"/>
                </a:highlight>
              </a:rPr>
              <a:t>t-Distributed Stochastic Neighbor Embedding (t-SNE)</a:t>
            </a:r>
            <a:endParaRPr sz="1500">
              <a:highlight>
                <a:srgbClr val="C9DAF8"/>
              </a:highlight>
            </a:endParaRPr>
          </a:p>
          <a:p>
            <a:pPr indent="0" lvl="0" marL="0" rtl="0" algn="l">
              <a:spcBef>
                <a:spcPts val="0"/>
              </a:spcBef>
              <a:spcAft>
                <a:spcPts val="0"/>
              </a:spcAft>
              <a:buNone/>
            </a:pPr>
            <a:r>
              <a:t/>
            </a:r>
            <a:endParaRPr sz="1500"/>
          </a:p>
          <a:p>
            <a:pPr indent="0" lvl="0" marL="0" rtl="0" algn="l">
              <a:spcBef>
                <a:spcPts val="0"/>
              </a:spcBef>
              <a:spcAft>
                <a:spcPts val="0"/>
              </a:spcAft>
              <a:buNone/>
            </a:pPr>
            <a:r>
              <a:rPr b="1" lang="tr" sz="1500"/>
              <a:t>Association rule learning </a:t>
            </a:r>
            <a:endParaRPr b="1" sz="1500"/>
          </a:p>
          <a:p>
            <a:pPr indent="-323850" lvl="0" marL="457200" rtl="0" algn="l">
              <a:spcBef>
                <a:spcPts val="0"/>
              </a:spcBef>
              <a:spcAft>
                <a:spcPts val="0"/>
              </a:spcAft>
              <a:buSzPts val="1500"/>
              <a:buChar char="●"/>
            </a:pPr>
            <a:r>
              <a:rPr lang="tr" sz="1500"/>
              <a:t>Apriori</a:t>
            </a:r>
            <a:endParaRPr sz="1500"/>
          </a:p>
          <a:p>
            <a:pPr indent="-323850" lvl="0" marL="457200" rtl="0" algn="l">
              <a:spcBef>
                <a:spcPts val="0"/>
              </a:spcBef>
              <a:spcAft>
                <a:spcPts val="0"/>
              </a:spcAft>
              <a:buSzPts val="1500"/>
              <a:buChar char="●"/>
            </a:pPr>
            <a:r>
              <a:rPr lang="tr" sz="1500"/>
              <a:t>Eclat </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